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3.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83" r:id="rId2"/>
    <p:sldId id="256" r:id="rId3"/>
    <p:sldId id="291" r:id="rId4"/>
    <p:sldId id="258" r:id="rId5"/>
    <p:sldId id="286" r:id="rId6"/>
    <p:sldId id="259" r:id="rId7"/>
    <p:sldId id="262" r:id="rId8"/>
    <p:sldId id="285" r:id="rId9"/>
    <p:sldId id="261" r:id="rId10"/>
    <p:sldId id="277" r:id="rId11"/>
    <p:sldId id="280" r:id="rId12"/>
    <p:sldId id="281" r:id="rId13"/>
    <p:sldId id="278" r:id="rId14"/>
    <p:sldId id="279" r:id="rId15"/>
    <p:sldId id="290" r:id="rId16"/>
    <p:sldId id="272" r:id="rId17"/>
    <p:sldId id="273" r:id="rId18"/>
    <p:sldId id="263" r:id="rId19"/>
    <p:sldId id="264" r:id="rId20"/>
    <p:sldId id="265" r:id="rId21"/>
    <p:sldId id="257" r:id="rId22"/>
    <p:sldId id="274" r:id="rId23"/>
    <p:sldId id="267" r:id="rId24"/>
    <p:sldId id="275" r:id="rId25"/>
    <p:sldId id="268" r:id="rId26"/>
    <p:sldId id="269" r:id="rId27"/>
    <p:sldId id="270" r:id="rId28"/>
    <p:sldId id="271" r:id="rId29"/>
    <p:sldId id="282" r:id="rId30"/>
    <p:sldId id="289" r:id="rId31"/>
    <p:sldId id="266" r:id="rId32"/>
    <p:sldId id="260" r:id="rId33"/>
    <p:sldId id="287" r:id="rId34"/>
    <p:sldId id="28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cmAuthor>
  <p:cmAuthor id="2" name="Eijgermans, Peter" initials="EP [2]" lastIdx="1" clrIdx="1">
    <p:extLst/>
  </p:cmAuthor>
  <p:cmAuthor id="3" name="Eijgermans, Peter" initials="EP [3]" lastIdx="1" clrIdx="2">
    <p:extLst/>
  </p:cmAuthor>
  <p:cmAuthor id="4" name="Eijgermans, Peter" initials="EP [4]" lastIdx="1" clrIdx="3">
    <p:extLst/>
  </p:cmAuthor>
  <p:cmAuthor id="5" name="Eijgermans, Peter" initials="EP [5]"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10"/>
    <p:restoredTop sz="67780"/>
  </p:normalViewPr>
  <p:slideViewPr>
    <p:cSldViewPr snapToGrid="0" snapToObjects="1">
      <p:cViewPr>
        <p:scale>
          <a:sx n="65" d="100"/>
          <a:sy n="65" d="100"/>
        </p:scale>
        <p:origin x="8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commentAuthors" Target="commentAuthors.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5-11T17:48:17.003" idx="1">
    <p:pos x="10" y="10"/>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8-05-12T16:53:22.070" idx="1">
    <p:pos x="10" y="10"/>
    <p:text>This monolithic application has:
- Webpages, CSS en JS
- Classes for the three components are in separate packages
- Configuration files for each component</p:text>
    <p:extLst>
      <p:ext uri="{C676402C-5697-4E1C-873F-D02D1690AC5C}">
        <p15:threadingInfo xmlns:p15="http://schemas.microsoft.com/office/powerpoint/2012/main" timeZoneBias="-120"/>
      </p:ext>
    </p:extLst>
  </p:cm>
  <p:cm authorId="4" dt="2018-05-12T16:53:25.801" idx="1">
    <p:pos x="146" y="146"/>
    <p:text>Monolith: The entire functionality for the application is packaged in a single WAR/EAR. 
For example, an online shopping cart may consist of User, Catalog, and Order functionalities.</p:text>
    <p:extLst>
      <p:ext uri="{C676402C-5697-4E1C-873F-D02D1690AC5C}">
        <p15:threadingInfo xmlns:p15="http://schemas.microsoft.com/office/powerpoint/2012/main" timeZoneBias="-120"/>
      </p:ext>
    </p:extLst>
  </p:cm>
  <p:cm authorId="5" dt="2018-05-12T16:53:40.493" idx="1">
    <p:pos x="282" y="282"/>
    <p:text>Microservice: User, Order, and Catalog components are packaged as separate WAR files.
Each WAR file should have the relevant web pages, classes, and configuration files required for that component.</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8-05-12T16:52:45.791" idx="1">
    <p:pos x="10" y="10"/>
    <p:text>User, Order, and Catalog components are packaged as separate WAR files. 
- Each WAR file should have the relevant web pages, classes, and configuration files required for that component.
- Each archive has its own database.
- Each component will register with a Service Registry.
- Services talk to each other via synchronous REST API or an asynchronous PUB/SUB API.
- Client interaction for the application is defined in the Shopping Cart UI. This application mostly discover the services from Service Registry and compose them together.</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15F2EE-84F5-1543-A659-A6F6D42CAC42}" type="datetimeFigureOut">
              <a:rPr lang="en-US" smtClean="0"/>
              <a:t>5/15/18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C0A436-ACA7-254E-9255-A0F919091621}" type="slidenum">
              <a:rPr lang="en-US" smtClean="0"/>
              <a:t>‹#›</a:t>
            </a:fld>
            <a:endParaRPr lang="en-US"/>
          </a:p>
        </p:txBody>
      </p:sp>
    </p:spTree>
    <p:extLst>
      <p:ext uri="{BB962C8B-B14F-4D97-AF65-F5344CB8AC3E}">
        <p14:creationId xmlns:p14="http://schemas.microsoft.com/office/powerpoint/2010/main" val="753443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s://nl.wikipedia.org/wiki/Klasse_(informatica)"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Programmer" TargetMode="External"/><Relationship Id="rId4" Type="http://schemas.openxmlformats.org/officeDocument/2006/relationships/hyperlink" Target="https://en.wikipedia.org/wiki/Distributed_computing" TargetMode="External"/><Relationship Id="rId5" Type="http://schemas.openxmlformats.org/officeDocument/2006/relationships/hyperlink" Target="https://en.wikipedia.org/wiki/Application_software" TargetMode="External"/><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s://nl.wikipedia.org/wiki/Klasse_(informatica)"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s://nl.wikipedia.org/wiki/Klasse_(informatica)"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Operating-system-level_virtualization" TargetMode="External"/><Relationship Id="rId4" Type="http://schemas.openxmlformats.org/officeDocument/2006/relationships/hyperlink" Target="https://en.wikipedia.org/wiki/Kubernetes#cite_note-4" TargetMode="External"/><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a:t>
            </a:fld>
            <a:endParaRPr lang="en-US"/>
          </a:p>
        </p:txBody>
      </p:sp>
    </p:spTree>
    <p:extLst>
      <p:ext uri="{BB962C8B-B14F-4D97-AF65-F5344CB8AC3E}">
        <p14:creationId xmlns:p14="http://schemas.microsoft.com/office/powerpoint/2010/main" val="1847111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Jenkins</a:t>
            </a:r>
            <a:r>
              <a:rPr lang="en-US" dirty="0" smtClean="0"/>
              <a:t>:</a:t>
            </a:r>
            <a:r>
              <a:rPr lang="en-US" baseline="0" dirty="0" smtClean="0"/>
              <a:t> for </a:t>
            </a:r>
            <a:r>
              <a:rPr lang="en-US" sz="1200" b="0" i="0" kern="1200" dirty="0" smtClean="0">
                <a:solidFill>
                  <a:schemeClr val="tx1"/>
                </a:solidFill>
                <a:effectLst/>
                <a:latin typeface="+mn-lt"/>
                <a:ea typeface="+mn-ea"/>
                <a:cs typeface="+mn-cs"/>
              </a:rPr>
              <a:t>building, deploying and automating any project.</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19</a:t>
            </a:fld>
            <a:endParaRPr lang="en-US"/>
          </a:p>
        </p:txBody>
      </p:sp>
    </p:spTree>
    <p:extLst>
      <p:ext uri="{BB962C8B-B14F-4D97-AF65-F5344CB8AC3E}">
        <p14:creationId xmlns:p14="http://schemas.microsoft.com/office/powerpoint/2010/main" val="1002151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20</a:t>
            </a:fld>
            <a:endParaRPr lang="en-US"/>
          </a:p>
        </p:txBody>
      </p:sp>
    </p:spTree>
    <p:extLst>
      <p:ext uri="{BB962C8B-B14F-4D97-AF65-F5344CB8AC3E}">
        <p14:creationId xmlns:p14="http://schemas.microsoft.com/office/powerpoint/2010/main" val="330196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21</a:t>
            </a:fld>
            <a:endParaRPr lang="en-US"/>
          </a:p>
        </p:txBody>
      </p:sp>
    </p:spTree>
    <p:extLst>
      <p:ext uri="{BB962C8B-B14F-4D97-AF65-F5344CB8AC3E}">
        <p14:creationId xmlns:p14="http://schemas.microsoft.com/office/powerpoint/2010/main" val="1490943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22</a:t>
            </a:fld>
            <a:endParaRPr lang="en-US"/>
          </a:p>
        </p:txBody>
      </p:sp>
    </p:spTree>
    <p:extLst>
      <p:ext uri="{BB962C8B-B14F-4D97-AF65-F5344CB8AC3E}">
        <p14:creationId xmlns:p14="http://schemas.microsoft.com/office/powerpoint/2010/main" val="288682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Spring</a:t>
            </a:r>
            <a:r>
              <a:rPr lang="en-US" dirty="0" smtClean="0"/>
              <a:t>:  Framework, Java, </a:t>
            </a:r>
            <a:r>
              <a:rPr lang="en-US" dirty="0" err="1" smtClean="0"/>
              <a:t>Alternatief</a:t>
            </a:r>
            <a:r>
              <a:rPr lang="en-US" dirty="0" smtClean="0"/>
              <a:t> JEE</a:t>
            </a:r>
          </a:p>
          <a:p>
            <a:endParaRPr lang="en-US" dirty="0" smtClean="0"/>
          </a:p>
          <a:p>
            <a:r>
              <a:rPr lang="en-US" b="1" dirty="0" smtClean="0"/>
              <a:t>Spring</a:t>
            </a:r>
            <a:r>
              <a:rPr lang="en-US" b="1" baseline="0" dirty="0" smtClean="0"/>
              <a:t> Boot</a:t>
            </a:r>
            <a:r>
              <a:rPr lang="en-US" baseline="0" dirty="0" smtClean="0"/>
              <a:t>: Stand alone Spring app out-of-the-box. Embedded Tomcat server</a:t>
            </a:r>
            <a:endParaRPr lang="en-US" dirty="0" smtClean="0"/>
          </a:p>
          <a:p>
            <a:endParaRPr lang="en-US" dirty="0" smtClean="0"/>
          </a:p>
          <a:p>
            <a:r>
              <a:rPr lang="en-US" b="1" dirty="0" smtClean="0"/>
              <a:t>Maven</a:t>
            </a:r>
            <a:r>
              <a:rPr lang="en-US" dirty="0" smtClean="0"/>
              <a:t>:  </a:t>
            </a:r>
            <a:r>
              <a:rPr lang="en-US" dirty="0" err="1" smtClean="0"/>
              <a:t>Compileren</a:t>
            </a:r>
            <a:r>
              <a:rPr lang="en-US" dirty="0" smtClean="0"/>
              <a:t> </a:t>
            </a:r>
            <a:r>
              <a:rPr lang="en-US" dirty="0" err="1" smtClean="0"/>
              <a:t>en</a:t>
            </a:r>
            <a:r>
              <a:rPr lang="en-US" baseline="0" dirty="0" smtClean="0"/>
              <a:t> </a:t>
            </a:r>
            <a:r>
              <a:rPr lang="en-US" baseline="0" dirty="0" err="1" smtClean="0"/>
              <a:t>builden</a:t>
            </a:r>
            <a:r>
              <a:rPr lang="en-US" baseline="0" dirty="0" smtClean="0"/>
              <a:t> van </a:t>
            </a:r>
            <a:r>
              <a:rPr lang="en-US" baseline="0" dirty="0" err="1" smtClean="0"/>
              <a:t>een</a:t>
            </a:r>
            <a:r>
              <a:rPr lang="en-US" baseline="0" dirty="0" smtClean="0"/>
              <a:t> WAR/EAR/JAR. (</a:t>
            </a:r>
            <a:r>
              <a:rPr lang="en-US" baseline="0" dirty="0" err="1" smtClean="0"/>
              <a:t>inclusief</a:t>
            </a:r>
            <a:r>
              <a:rPr lang="en-US" baseline="0" dirty="0" smtClean="0"/>
              <a:t> </a:t>
            </a:r>
            <a:r>
              <a:rPr lang="en-US" baseline="0" dirty="0" err="1" smtClean="0"/>
              <a:t>unittesten</a:t>
            </a:r>
            <a:r>
              <a:rPr lang="en-US" baseline="0" dirty="0" smtClean="0"/>
              <a:t> </a:t>
            </a:r>
            <a:r>
              <a:rPr lang="en-US" baseline="0" dirty="0" err="1" smtClean="0"/>
              <a:t>applicatie</a:t>
            </a:r>
            <a:r>
              <a:rPr lang="en-US" baseline="0" dirty="0" smtClean="0"/>
              <a:t>)</a:t>
            </a:r>
            <a:endParaRPr lang="en-US" dirty="0" smtClean="0"/>
          </a:p>
          <a:p>
            <a:endParaRPr lang="en-US" dirty="0" smtClean="0"/>
          </a:p>
          <a:p>
            <a:r>
              <a:rPr lang="en-US" b="1" dirty="0" smtClean="0"/>
              <a:t>Hibernate</a:t>
            </a:r>
            <a:r>
              <a:rPr lang="en-US" dirty="0" smtClean="0"/>
              <a:t>:</a:t>
            </a:r>
            <a:r>
              <a:rPr lang="en-US" baseline="0" dirty="0" smtClean="0"/>
              <a:t> </a:t>
            </a:r>
            <a:r>
              <a:rPr lang="en-US" sz="1200" b="0" i="0" kern="1200" dirty="0" smtClean="0">
                <a:solidFill>
                  <a:schemeClr val="tx1"/>
                </a:solidFill>
                <a:effectLst/>
                <a:latin typeface="+mn-lt"/>
                <a:ea typeface="+mn-ea"/>
                <a:cs typeface="+mn-cs"/>
              </a:rPr>
              <a:t>Hibernate </a:t>
            </a:r>
            <a:r>
              <a:rPr lang="en-US" sz="1200" b="0" i="0" kern="1200" dirty="0" err="1" smtClean="0">
                <a:solidFill>
                  <a:schemeClr val="tx1"/>
                </a:solidFill>
                <a:effectLst/>
                <a:latin typeface="+mn-lt"/>
                <a:ea typeface="+mn-ea"/>
                <a:cs typeface="+mn-cs"/>
              </a:rPr>
              <a:t>zorgt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voor</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koppeling</a:t>
            </a:r>
            <a:r>
              <a:rPr lang="en-US" sz="1200" b="0" i="0" kern="1200" dirty="0" smtClean="0">
                <a:solidFill>
                  <a:schemeClr val="tx1"/>
                </a:solidFill>
                <a:effectLst/>
                <a:latin typeface="+mn-lt"/>
                <a:ea typeface="+mn-ea"/>
                <a:cs typeface="+mn-cs"/>
              </a:rPr>
              <a:t> van Java-</a:t>
            </a:r>
            <a:r>
              <a:rPr lang="en-US" sz="1200" b="0" i="0" u="none" strike="noStrike" kern="1200" dirty="0" smtClean="0">
                <a:solidFill>
                  <a:schemeClr val="tx1"/>
                </a:solidFill>
                <a:effectLst/>
                <a:latin typeface="+mn-lt"/>
                <a:ea typeface="+mn-ea"/>
                <a:cs typeface="+mn-cs"/>
                <a:hlinkClick r:id="rId3" tooltip="Klasse (informatica)"/>
              </a:rPr>
              <a:t>klassen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databasetabellen</a:t>
            </a:r>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23</a:t>
            </a:fld>
            <a:endParaRPr lang="en-US"/>
          </a:p>
        </p:txBody>
      </p:sp>
    </p:spTree>
    <p:extLst>
      <p:ext uri="{BB962C8B-B14F-4D97-AF65-F5344CB8AC3E}">
        <p14:creationId xmlns:p14="http://schemas.microsoft.com/office/powerpoint/2010/main" val="1210906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buNone/>
            </a:pPr>
            <a:r>
              <a:rPr lang="en-US" b="1" u="sng" dirty="0" smtClean="0">
                <a:solidFill>
                  <a:srgbClr val="C00000"/>
                </a:solidFill>
              </a:rPr>
              <a:t>Terminal 2</a:t>
            </a:r>
          </a:p>
          <a:p>
            <a:pPr marL="0" indent="0" algn="ctr">
              <a:buNone/>
            </a:pPr>
            <a:r>
              <a:rPr lang="en-US" dirty="0" smtClean="0"/>
              <a:t>Start your </a:t>
            </a:r>
            <a:r>
              <a:rPr lang="en-US" dirty="0" err="1" smtClean="0"/>
              <a:t>Webpack</a:t>
            </a:r>
            <a:r>
              <a:rPr lang="en-US" dirty="0" smtClean="0"/>
              <a:t> development </a:t>
            </a:r>
            <a:r>
              <a:rPr lang="en-US" b="1" dirty="0" smtClean="0">
                <a:solidFill>
                  <a:srgbClr val="FFC000"/>
                </a:solidFill>
              </a:rPr>
              <a:t>frontend</a:t>
            </a:r>
            <a:r>
              <a:rPr lang="en-US" dirty="0" smtClean="0"/>
              <a:t> server with:</a:t>
            </a:r>
          </a:p>
          <a:p>
            <a:pPr marL="0" indent="0" algn="ctr">
              <a:buNone/>
            </a:pPr>
            <a:r>
              <a:rPr lang="en-US" dirty="0" smtClean="0"/>
              <a:t> </a:t>
            </a:r>
            <a:r>
              <a:rPr lang="en-US" sz="1600" b="1" dirty="0" smtClean="0"/>
              <a:t>yarn start</a:t>
            </a:r>
            <a:endParaRPr lang="en-US" sz="1600" dirty="0" smtClean="0"/>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24</a:t>
            </a:fld>
            <a:endParaRPr lang="en-US"/>
          </a:p>
        </p:txBody>
      </p:sp>
    </p:spTree>
    <p:extLst>
      <p:ext uri="{BB962C8B-B14F-4D97-AF65-F5344CB8AC3E}">
        <p14:creationId xmlns:p14="http://schemas.microsoft.com/office/powerpoint/2010/main" val="2006447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nl" sz="2000" dirty="0" smtClean="0">
                <a:solidFill>
                  <a:srgbClr val="262626"/>
                </a:solidFill>
                <a:highlight>
                  <a:srgbClr val="FFFFFF"/>
                </a:highlight>
              </a:rPr>
              <a:t>Many people have the wrong idea about microservices. Microservices aren't telling you to break your project down based on the tier, such as JMS, UI, logging, etc. No this is absolutely not.</a:t>
            </a:r>
            <a:r>
              <a:rPr lang="nl" sz="2000" b="1" dirty="0" smtClean="0">
                <a:solidFill>
                  <a:srgbClr val="262626"/>
                </a:solidFill>
                <a:highlight>
                  <a:srgbClr val="FFFFFF"/>
                </a:highlight>
              </a:rPr>
              <a:t> </a:t>
            </a:r>
          </a:p>
          <a:p>
            <a:pPr marL="0" lvl="0" indent="0" algn="l" rtl="0">
              <a:spcBef>
                <a:spcPts val="0"/>
              </a:spcBef>
              <a:spcAft>
                <a:spcPts val="0"/>
              </a:spcAft>
              <a:buNone/>
            </a:pPr>
            <a:r>
              <a:rPr lang="nl" sz="2000" b="1" dirty="0" smtClean="0">
                <a:solidFill>
                  <a:srgbClr val="262626"/>
                </a:solidFill>
                <a:highlight>
                  <a:srgbClr val="FFFFFF"/>
                </a:highlight>
              </a:rPr>
              <a:t>We need to break it down by function.</a:t>
            </a:r>
            <a:r>
              <a:rPr lang="nl" sz="2000" dirty="0" smtClean="0">
                <a:solidFill>
                  <a:srgbClr val="262626"/>
                </a:solidFill>
                <a:highlight>
                  <a:srgbClr val="FFFFFF"/>
                </a:highlight>
              </a:rPr>
              <a:t> A complete function and its functionality may consist of </a:t>
            </a:r>
            <a:r>
              <a:rPr lang="nl" sz="2000" b="1" dirty="0" smtClean="0">
                <a:solidFill>
                  <a:srgbClr val="262626"/>
                </a:solidFill>
                <a:highlight>
                  <a:srgbClr val="FFFFFF"/>
                </a:highlight>
              </a:rPr>
              <a:t>UI, business, logging, JMS, data access</a:t>
            </a:r>
            <a:r>
              <a:rPr lang="nl" sz="2000" dirty="0" smtClean="0">
                <a:solidFill>
                  <a:srgbClr val="262626"/>
                </a:solidFill>
                <a:highlight>
                  <a:srgbClr val="FFFFFF"/>
                </a:highlight>
              </a:rPr>
              <a:t>, JNDI lookup service, etc.</a:t>
            </a:r>
            <a:endParaRPr lang="nl" sz="4000" b="1" dirty="0" smtClean="0">
              <a:solidFill>
                <a:srgbClr val="4A86E8"/>
              </a:solidFill>
            </a:endParaRPr>
          </a:p>
          <a:p>
            <a:pPr marL="0" lvl="0" indent="0" algn="l" rtl="0">
              <a:spcBef>
                <a:spcPts val="0"/>
              </a:spcBef>
              <a:spcAft>
                <a:spcPts val="0"/>
              </a:spcAft>
              <a:buNone/>
            </a:pPr>
            <a:endParaRPr lang="nl" sz="4000" b="1" dirty="0" smtClean="0">
              <a:solidFill>
                <a:srgbClr val="4A86E8"/>
              </a:solidFill>
            </a:endParaRPr>
          </a:p>
          <a:p>
            <a:pPr marL="0" lvl="0" indent="0" algn="l" rtl="0">
              <a:spcBef>
                <a:spcPts val="0"/>
              </a:spcBef>
              <a:spcAft>
                <a:spcPts val="0"/>
              </a:spcAft>
              <a:buNone/>
            </a:pPr>
            <a:r>
              <a:rPr lang="nl" sz="4000" b="1" dirty="0" smtClean="0">
                <a:solidFill>
                  <a:srgbClr val="4A86E8"/>
                </a:solidFill>
              </a:rPr>
              <a:t>API Gateway : </a:t>
            </a:r>
          </a:p>
          <a:p>
            <a:pPr marL="0" lvl="0" indent="0" algn="l" rtl="0">
              <a:spcBef>
                <a:spcPts val="0"/>
              </a:spcBef>
              <a:spcAft>
                <a:spcPts val="0"/>
              </a:spcAft>
              <a:buNone/>
            </a:pPr>
            <a:r>
              <a:rPr lang="nl" sz="1200" dirty="0" smtClean="0">
                <a:solidFill>
                  <a:srgbClr val="333333"/>
                </a:solidFill>
                <a:highlight>
                  <a:srgbClr val="FFFFFF"/>
                </a:highlight>
              </a:rPr>
              <a:t>All requests from clients first go through the API Gateway. It then routes requests to the appropriate microservice. The API Gateway will often handle a request by invoking multiple microservices and aggregating the results. It can translate between web protocols such as HTTP and WebSocket and web-unfriendly protocols that are used internally like MQ or Thrift binary RPC.</a:t>
            </a: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An API Gateway is a server that is the single entry point into the system (Facade pattern: </a:t>
            </a:r>
            <a:r>
              <a:rPr lang="nl" sz="1200" dirty="0" smtClean="0">
                <a:solidFill>
                  <a:srgbClr val="333333"/>
                </a:solidFill>
                <a:highlight>
                  <a:schemeClr val="lt1"/>
                </a:highlight>
              </a:rPr>
              <a:t>Facade shields the user from the complex details of the system and provides them with a simplified view</a:t>
            </a:r>
            <a:r>
              <a:rPr lang="nl" sz="1200" dirty="0" smtClean="0">
                <a:solidFill>
                  <a:srgbClr val="333333"/>
                </a:solidFill>
                <a:highlight>
                  <a:srgbClr val="FFFFFF"/>
                </a:highlight>
              </a:rPr>
              <a:t>)</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is responsible for request routing, composition, and protocol translation.</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Aggregates results</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can also provide each client with a custom API.</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can also mask failures in the backend services by returning cached or default data</a:t>
            </a:r>
          </a:p>
          <a:p>
            <a:pPr marL="0" lvl="0" indent="0" algn="l" rtl="0">
              <a:spcBef>
                <a:spcPts val="0"/>
              </a:spcBef>
              <a:spcAft>
                <a:spcPts val="0"/>
              </a:spcAft>
              <a:buNone/>
            </a:pPr>
            <a:r>
              <a:rPr lang="nl" sz="1200" dirty="0" smtClean="0">
                <a:solidFill>
                  <a:srgbClr val="333333"/>
                </a:solidFill>
                <a:highlight>
                  <a:srgbClr val="FFFFFF"/>
                </a:highlight>
              </a:rPr>
              <a:t>- Other responsibilities: </a:t>
            </a:r>
            <a:r>
              <a:rPr lang="nl" sz="1200" b="1" dirty="0" smtClean="0">
                <a:solidFill>
                  <a:srgbClr val="333333"/>
                </a:solidFill>
                <a:highlight>
                  <a:srgbClr val="FFFFFF"/>
                </a:highlight>
              </a:rPr>
              <a:t>authentication, monitoring, load balancing, caching,</a:t>
            </a:r>
            <a:r>
              <a:rPr lang="nl" sz="1200" dirty="0" smtClean="0">
                <a:solidFill>
                  <a:srgbClr val="333333"/>
                </a:solidFill>
                <a:highlight>
                  <a:srgbClr val="FFFFFF"/>
                </a:highlight>
              </a:rPr>
              <a:t> request shaping and management, and static response handling.</a:t>
            </a: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None/>
            </a:pPr>
            <a:r>
              <a:rPr lang="nl" sz="1200" dirty="0" smtClean="0">
                <a:solidFill>
                  <a:srgbClr val="333333"/>
                </a:solidFill>
                <a:highlight>
                  <a:srgbClr val="FFFFFF"/>
                </a:highlight>
              </a:rPr>
              <a:t>-----</a:t>
            </a: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rtl="0">
              <a:spcBef>
                <a:spcPts val="0"/>
              </a:spcBef>
              <a:spcAft>
                <a:spcPts val="0"/>
              </a:spcAft>
              <a:buClr>
                <a:schemeClr val="dk1"/>
              </a:buClr>
              <a:buSzPts val="1100"/>
              <a:buFont typeface="Arial"/>
              <a:buNone/>
            </a:pPr>
            <a:r>
              <a:rPr lang="nl" sz="1400" dirty="0" smtClean="0">
                <a:solidFill>
                  <a:srgbClr val="222222"/>
                </a:solidFill>
                <a:highlight>
                  <a:schemeClr val="lt1"/>
                </a:highlight>
              </a:rPr>
              <a:t>The </a:t>
            </a:r>
            <a:r>
              <a:rPr lang="nl" sz="1400" b="1" dirty="0" smtClean="0">
                <a:solidFill>
                  <a:srgbClr val="222222"/>
                </a:solidFill>
                <a:highlight>
                  <a:schemeClr val="lt1"/>
                </a:highlight>
              </a:rPr>
              <a:t>fallacies of distributed computing</a:t>
            </a:r>
            <a:r>
              <a:rPr lang="nl" sz="1400" dirty="0" smtClean="0">
                <a:solidFill>
                  <a:srgbClr val="222222"/>
                </a:solidFill>
                <a:highlight>
                  <a:schemeClr val="lt1"/>
                </a:highlight>
              </a:rPr>
              <a:t> are a set of assertions describing false assumptions that </a:t>
            </a:r>
            <a:r>
              <a:rPr lang="nl" sz="1400" u="sng" dirty="0" smtClean="0">
                <a:solidFill>
                  <a:srgbClr val="0B0080"/>
                </a:solidFill>
                <a:highlight>
                  <a:schemeClr val="lt1"/>
                </a:highlight>
                <a:hlinkClick r:id="rId3"/>
              </a:rPr>
              <a:t>programmers</a:t>
            </a:r>
            <a:r>
              <a:rPr lang="nl" sz="1400" dirty="0" smtClean="0">
                <a:solidFill>
                  <a:srgbClr val="222222"/>
                </a:solidFill>
                <a:highlight>
                  <a:schemeClr val="lt1"/>
                </a:highlight>
              </a:rPr>
              <a:t> new to </a:t>
            </a:r>
            <a:r>
              <a:rPr lang="nl" sz="1400" u="sng" dirty="0" smtClean="0">
                <a:solidFill>
                  <a:srgbClr val="0B0080"/>
                </a:solidFill>
                <a:highlight>
                  <a:schemeClr val="lt1"/>
                </a:highlight>
                <a:hlinkClick r:id="rId4"/>
              </a:rPr>
              <a:t>distributed</a:t>
            </a:r>
            <a:r>
              <a:rPr lang="nl" sz="1400" dirty="0" smtClean="0">
                <a:solidFill>
                  <a:srgbClr val="222222"/>
                </a:solidFill>
                <a:highlight>
                  <a:schemeClr val="lt1"/>
                </a:highlight>
              </a:rPr>
              <a:t> </a:t>
            </a:r>
            <a:r>
              <a:rPr lang="nl" sz="1400" u="sng" dirty="0" smtClean="0">
                <a:solidFill>
                  <a:srgbClr val="0B0080"/>
                </a:solidFill>
                <a:highlight>
                  <a:schemeClr val="lt1"/>
                </a:highlight>
                <a:hlinkClick r:id="rId5"/>
              </a:rPr>
              <a:t>applications</a:t>
            </a:r>
            <a:r>
              <a:rPr lang="nl" sz="1400" dirty="0" smtClean="0">
                <a:solidFill>
                  <a:srgbClr val="222222"/>
                </a:solidFill>
                <a:highlight>
                  <a:schemeClr val="lt1"/>
                </a:highlight>
              </a:rPr>
              <a:t> invariably make.</a:t>
            </a:r>
            <a:endParaRPr lang="nl" dirty="0" smtClean="0">
              <a:solidFill>
                <a:schemeClr val="dk1"/>
              </a:solidFill>
            </a:endParaRPr>
          </a:p>
          <a:p>
            <a:pPr marL="0" lvl="0" indent="0" rtl="0">
              <a:spcBef>
                <a:spcPts val="0"/>
              </a:spcBef>
              <a:spcAft>
                <a:spcPts val="0"/>
              </a:spcAft>
              <a:buClr>
                <a:schemeClr val="dk1"/>
              </a:buClr>
              <a:buSzPts val="1100"/>
              <a:buFont typeface="Arial"/>
              <a:buNone/>
            </a:pPr>
            <a:endParaRPr lang="nl" dirty="0" smtClean="0">
              <a:solidFill>
                <a:schemeClr val="dk1"/>
              </a:solidFill>
            </a:endParaRPr>
          </a:p>
          <a:p>
            <a:pPr marL="0" lvl="0" indent="0" rtl="0">
              <a:spcBef>
                <a:spcPts val="0"/>
              </a:spcBef>
              <a:spcAft>
                <a:spcPts val="0"/>
              </a:spcAft>
              <a:buClr>
                <a:schemeClr val="dk1"/>
              </a:buClr>
              <a:buSzPts val="1100"/>
              <a:buFont typeface="Arial"/>
              <a:buNone/>
            </a:pPr>
            <a:endParaRPr lang="nl" sz="1800" dirty="0" smtClean="0">
              <a:solidFill>
                <a:schemeClr val="dk1"/>
              </a:solidFill>
              <a:highlight>
                <a:schemeClr val="lt1"/>
              </a:highlight>
            </a:endParaRP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Clr>
                <a:schemeClr val="dk1"/>
              </a:buClr>
              <a:buSzPts val="1100"/>
              <a:buFont typeface="Arial"/>
              <a:buNone/>
            </a:pPr>
            <a:endParaRPr lang="nl" sz="4000" b="1" dirty="0" smtClean="0">
              <a:solidFill>
                <a:srgbClr val="4A86E8"/>
              </a:solidFill>
            </a:endParaRPr>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31</a:t>
            </a:fld>
            <a:endParaRPr lang="en-US"/>
          </a:p>
        </p:txBody>
      </p:sp>
    </p:spTree>
    <p:extLst>
      <p:ext uri="{BB962C8B-B14F-4D97-AF65-F5344CB8AC3E}">
        <p14:creationId xmlns:p14="http://schemas.microsoft.com/office/powerpoint/2010/main" val="1455337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32</a:t>
            </a:fld>
            <a:endParaRPr lang="en-US"/>
          </a:p>
        </p:txBody>
      </p:sp>
    </p:spTree>
    <p:extLst>
      <p:ext uri="{BB962C8B-B14F-4D97-AF65-F5344CB8AC3E}">
        <p14:creationId xmlns:p14="http://schemas.microsoft.com/office/powerpoint/2010/main" val="1570015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Eureka - Service registry for load balancing and failover.</a:t>
            </a:r>
          </a:p>
          <a:p>
            <a:r>
              <a:rPr lang="en-US" dirty="0" err="1" smtClean="0"/>
              <a:t>Zuul</a:t>
            </a:r>
            <a:r>
              <a:rPr lang="en-US" dirty="0" smtClean="0"/>
              <a:t> - Proxy for dynamic routing, monitoring and security</a:t>
            </a:r>
          </a:p>
          <a:p>
            <a:r>
              <a:rPr lang="en-US" dirty="0" smtClean="0"/>
              <a:t>Ribbon - software load balancing for services</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33</a:t>
            </a:fld>
            <a:endParaRPr lang="en-US"/>
          </a:p>
        </p:txBody>
      </p:sp>
    </p:spTree>
    <p:extLst>
      <p:ext uri="{BB962C8B-B14F-4D97-AF65-F5344CB8AC3E}">
        <p14:creationId xmlns:p14="http://schemas.microsoft.com/office/powerpoint/2010/main" val="475162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34</a:t>
            </a:fld>
            <a:endParaRPr lang="en-US"/>
          </a:p>
        </p:txBody>
      </p:sp>
    </p:spTree>
    <p:extLst>
      <p:ext uri="{BB962C8B-B14F-4D97-AF65-F5344CB8AC3E}">
        <p14:creationId xmlns:p14="http://schemas.microsoft.com/office/powerpoint/2010/main" val="69255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JHipster</a:t>
            </a:r>
            <a:r>
              <a:rPr lang="en-US" dirty="0" smtClean="0"/>
              <a:t> is a development platform to generate, develop and deploy Spring Boot + Angular/React Web applications and Spring </a:t>
            </a:r>
            <a:r>
              <a:rPr lang="en-US" dirty="0" err="1" smtClean="0"/>
              <a:t>microservices</a:t>
            </a:r>
            <a:r>
              <a:rPr lang="en-US" dirty="0" smtClean="0"/>
              <a:t>. </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4</a:t>
            </a:fld>
            <a:endParaRPr lang="en-US"/>
          </a:p>
        </p:txBody>
      </p:sp>
    </p:spTree>
    <p:extLst>
      <p:ext uri="{BB962C8B-B14F-4D97-AF65-F5344CB8AC3E}">
        <p14:creationId xmlns:p14="http://schemas.microsoft.com/office/powerpoint/2010/main" val="1557288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Compiles, minifies, optimizes the front-end</a:t>
            </a:r>
          </a:p>
          <a:p>
            <a:endParaRPr lang="en-US" dirty="0" smtClean="0"/>
          </a:p>
        </p:txBody>
      </p:sp>
      <p:sp>
        <p:nvSpPr>
          <p:cNvPr id="4" name="Slide Number Placeholder 3"/>
          <p:cNvSpPr>
            <a:spLocks noGrp="1"/>
          </p:cNvSpPr>
          <p:nvPr>
            <p:ph type="sldNum" sz="quarter" idx="10"/>
          </p:nvPr>
        </p:nvSpPr>
        <p:spPr/>
        <p:txBody>
          <a:bodyPr/>
          <a:lstStyle/>
          <a:p>
            <a:fld id="{06C0A436-ACA7-254E-9255-A0F919091621}" type="slidenum">
              <a:rPr lang="en-US" smtClean="0"/>
              <a:t>8</a:t>
            </a:fld>
            <a:endParaRPr lang="en-US"/>
          </a:p>
        </p:txBody>
      </p:sp>
    </p:spTree>
    <p:extLst>
      <p:ext uri="{BB962C8B-B14F-4D97-AF65-F5344CB8AC3E}">
        <p14:creationId xmlns:p14="http://schemas.microsoft.com/office/powerpoint/2010/main" val="168259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Spring</a:t>
            </a:r>
            <a:r>
              <a:rPr lang="en-US" b="1" baseline="0" dirty="0" smtClean="0"/>
              <a:t> Boot</a:t>
            </a:r>
            <a:r>
              <a:rPr lang="en-US" baseline="0" dirty="0" smtClean="0"/>
              <a:t>: Stand alone Spring app out-of-the-box. Embedded Tomcat server</a:t>
            </a:r>
          </a:p>
          <a:p>
            <a:endParaRPr lang="en-US" baseline="0" dirty="0" smtClean="0"/>
          </a:p>
          <a:p>
            <a:r>
              <a:rPr lang="en-US" b="1" baseline="0" dirty="0" err="1" smtClean="0"/>
              <a:t>Netfix</a:t>
            </a:r>
            <a:r>
              <a:rPr lang="en-US" b="1" baseline="0" dirty="0" smtClean="0"/>
              <a:t> OSS</a:t>
            </a:r>
            <a:r>
              <a:rPr lang="en-US" baseline="0" dirty="0" smtClean="0"/>
              <a:t>: </a:t>
            </a:r>
            <a:r>
              <a:rPr lang="en-US" baseline="0" dirty="0" err="1" smtClean="0"/>
              <a:t>Microservices</a:t>
            </a:r>
            <a:r>
              <a:rPr lang="en-US" baseline="0" dirty="0" smtClean="0"/>
              <a:t>: used for the Gateway </a:t>
            </a:r>
            <a:r>
              <a:rPr lang="en-US" baseline="0" dirty="0" err="1" smtClean="0"/>
              <a:t>en</a:t>
            </a:r>
            <a:r>
              <a:rPr lang="en-US" baseline="0" dirty="0" smtClean="0"/>
              <a:t> Registry </a:t>
            </a:r>
            <a:r>
              <a:rPr lang="en-US" baseline="0" dirty="0" err="1" smtClean="0"/>
              <a:t>en</a:t>
            </a:r>
            <a:r>
              <a:rPr lang="en-US" baseline="0" dirty="0" smtClean="0"/>
              <a:t> Circuit breaker</a:t>
            </a:r>
          </a:p>
          <a:p>
            <a:endParaRPr lang="en-US" baseline="0" dirty="0" smtClean="0"/>
          </a:p>
          <a:p>
            <a:r>
              <a:rPr lang="en-US" b="1" baseline="0" dirty="0" smtClean="0"/>
              <a:t>Consul</a:t>
            </a:r>
            <a:r>
              <a:rPr lang="en-US" baseline="0" dirty="0" smtClean="0"/>
              <a:t>: </a:t>
            </a:r>
            <a:r>
              <a:rPr lang="en-US" sz="1200" b="0" i="0" kern="1200" dirty="0" smtClean="0">
                <a:solidFill>
                  <a:schemeClr val="tx1"/>
                </a:solidFill>
                <a:effectLst/>
                <a:latin typeface="+mn-lt"/>
                <a:ea typeface="+mn-ea"/>
                <a:cs typeface="+mn-cs"/>
              </a:rPr>
              <a:t>Service Discovery</a:t>
            </a:r>
            <a:endParaRPr lang="en-US" b="0" dirty="0" smtClean="0"/>
          </a:p>
          <a:p>
            <a:endParaRPr lang="en-US" dirty="0" smtClean="0"/>
          </a:p>
          <a:p>
            <a:r>
              <a:rPr lang="en-US" b="1" dirty="0" err="1" smtClean="0"/>
              <a:t>Gradle</a:t>
            </a:r>
            <a:r>
              <a:rPr lang="en-US" b="1" dirty="0" smtClean="0"/>
              <a:t>/Maven</a:t>
            </a:r>
            <a:r>
              <a:rPr lang="en-US" dirty="0" smtClean="0"/>
              <a:t>:  </a:t>
            </a:r>
            <a:r>
              <a:rPr lang="en-US" dirty="0" err="1" smtClean="0"/>
              <a:t>Compileren</a:t>
            </a:r>
            <a:r>
              <a:rPr lang="en-US" dirty="0" smtClean="0"/>
              <a:t> </a:t>
            </a:r>
            <a:r>
              <a:rPr lang="en-US" dirty="0" err="1" smtClean="0"/>
              <a:t>en</a:t>
            </a:r>
            <a:r>
              <a:rPr lang="en-US" baseline="0" dirty="0" smtClean="0"/>
              <a:t> </a:t>
            </a:r>
            <a:r>
              <a:rPr lang="en-US" baseline="0" dirty="0" err="1" smtClean="0"/>
              <a:t>builden</a:t>
            </a:r>
            <a:r>
              <a:rPr lang="en-US" baseline="0" dirty="0" smtClean="0"/>
              <a:t> van </a:t>
            </a:r>
            <a:r>
              <a:rPr lang="en-US" baseline="0" dirty="0" err="1" smtClean="0"/>
              <a:t>een</a:t>
            </a:r>
            <a:r>
              <a:rPr lang="en-US" baseline="0" dirty="0" smtClean="0"/>
              <a:t> WAR/EAR/JAR. (</a:t>
            </a:r>
            <a:r>
              <a:rPr lang="en-US" baseline="0" dirty="0" err="1" smtClean="0"/>
              <a:t>inclusief</a:t>
            </a:r>
            <a:r>
              <a:rPr lang="en-US" baseline="0" dirty="0" smtClean="0"/>
              <a:t> </a:t>
            </a:r>
            <a:r>
              <a:rPr lang="en-US" baseline="0" dirty="0" err="1" smtClean="0"/>
              <a:t>unittesten</a:t>
            </a:r>
            <a:r>
              <a:rPr lang="en-US" baseline="0" dirty="0" smtClean="0"/>
              <a:t> </a:t>
            </a:r>
            <a:r>
              <a:rPr lang="en-US" baseline="0" dirty="0" err="1" smtClean="0"/>
              <a:t>applicatie</a:t>
            </a:r>
            <a:r>
              <a:rPr lang="en-US" baseline="0" dirty="0" smtClean="0"/>
              <a:t>)</a:t>
            </a:r>
            <a:endParaRPr lang="en-US" dirty="0" smtClean="0"/>
          </a:p>
          <a:p>
            <a:endParaRPr lang="en-US" dirty="0" smtClean="0"/>
          </a:p>
          <a:p>
            <a:r>
              <a:rPr lang="en-US" b="1" dirty="0" smtClean="0"/>
              <a:t>Hibernate/JPA</a:t>
            </a:r>
            <a:r>
              <a:rPr lang="en-US" dirty="0" smtClean="0"/>
              <a:t>:</a:t>
            </a:r>
            <a:r>
              <a:rPr lang="en-US" baseline="0" dirty="0" smtClean="0"/>
              <a:t> </a:t>
            </a:r>
            <a:r>
              <a:rPr lang="en-US" sz="1200" b="0" i="0" kern="1200" dirty="0" smtClean="0">
                <a:solidFill>
                  <a:schemeClr val="tx1"/>
                </a:solidFill>
                <a:effectLst/>
                <a:latin typeface="+mn-lt"/>
                <a:ea typeface="+mn-ea"/>
                <a:cs typeface="+mn-cs"/>
              </a:rPr>
              <a:t>Hibernate </a:t>
            </a:r>
            <a:r>
              <a:rPr lang="en-US" sz="1200" b="0" i="0" kern="1200" dirty="0" err="1" smtClean="0">
                <a:solidFill>
                  <a:schemeClr val="tx1"/>
                </a:solidFill>
                <a:effectLst/>
                <a:latin typeface="+mn-lt"/>
                <a:ea typeface="+mn-ea"/>
                <a:cs typeface="+mn-cs"/>
              </a:rPr>
              <a:t>zorgt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voor</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koppeling</a:t>
            </a:r>
            <a:r>
              <a:rPr lang="en-US" sz="1200" b="0" i="0" kern="1200" dirty="0" smtClean="0">
                <a:solidFill>
                  <a:schemeClr val="tx1"/>
                </a:solidFill>
                <a:effectLst/>
                <a:latin typeface="+mn-lt"/>
                <a:ea typeface="+mn-ea"/>
                <a:cs typeface="+mn-cs"/>
              </a:rPr>
              <a:t> van Java-</a:t>
            </a:r>
            <a:r>
              <a:rPr lang="en-US" sz="1200" b="0" i="0" u="none" strike="noStrike" kern="1200" dirty="0" smtClean="0">
                <a:solidFill>
                  <a:schemeClr val="tx1"/>
                </a:solidFill>
                <a:effectLst/>
                <a:latin typeface="+mn-lt"/>
                <a:ea typeface="+mn-ea"/>
                <a:cs typeface="+mn-cs"/>
                <a:hlinkClick r:id="rId3" tooltip="Klasse (informatica)"/>
              </a:rPr>
              <a:t>klassen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databasetabellen</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Liquibase</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is a library for tracking, managing and applying database schema changes. </a:t>
            </a:r>
          </a:p>
          <a:p>
            <a:endParaRPr lang="en-US" sz="1200" b="0" i="0" kern="1200" dirty="0" smtClean="0">
              <a:solidFill>
                <a:schemeClr val="tx1"/>
              </a:solidFill>
              <a:effectLst/>
              <a:latin typeface="+mn-lt"/>
              <a:ea typeface="+mn-ea"/>
              <a:cs typeface="+mn-cs"/>
            </a:endParaRPr>
          </a:p>
          <a:p>
            <a:r>
              <a:rPr lang="en-US" b="1" dirty="0" err="1" smtClean="0"/>
              <a:t>EhCache</a:t>
            </a:r>
            <a:r>
              <a:rPr lang="en-US" b="1" dirty="0" smtClean="0"/>
              <a:t>/</a:t>
            </a:r>
            <a:r>
              <a:rPr lang="en-US" b="1" dirty="0" err="1" smtClean="0"/>
              <a:t>Hazelcast</a:t>
            </a:r>
            <a:r>
              <a:rPr lang="en-US" dirty="0" smtClean="0"/>
              <a:t>: http://</a:t>
            </a:r>
            <a:r>
              <a:rPr lang="en-US" dirty="0" err="1" smtClean="0"/>
              <a:t>www.ehcache.org</a:t>
            </a:r>
            <a:r>
              <a:rPr lang="en-US" dirty="0" smtClean="0"/>
              <a:t>/documentation/2.7/get-started/</a:t>
            </a:r>
            <a:r>
              <a:rPr lang="en-US" dirty="0" err="1" smtClean="0"/>
              <a:t>introduction.html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9</a:t>
            </a:fld>
            <a:endParaRPr lang="en-US"/>
          </a:p>
        </p:txBody>
      </p:sp>
    </p:spTree>
    <p:extLst>
      <p:ext uri="{BB962C8B-B14F-4D97-AF65-F5344CB8AC3E}">
        <p14:creationId xmlns:p14="http://schemas.microsoft.com/office/powerpoint/2010/main" val="1604547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13</a:t>
            </a:fld>
            <a:endParaRPr lang="en-US"/>
          </a:p>
        </p:txBody>
      </p:sp>
    </p:spTree>
    <p:extLst>
      <p:ext uri="{BB962C8B-B14F-4D97-AF65-F5344CB8AC3E}">
        <p14:creationId xmlns:p14="http://schemas.microsoft.com/office/powerpoint/2010/main" val="182533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Hibernate/JPA</a:t>
            </a:r>
            <a:r>
              <a:rPr lang="en-US" dirty="0" smtClean="0"/>
              <a:t>:</a:t>
            </a:r>
            <a:r>
              <a:rPr lang="en-US" baseline="0" dirty="0" smtClean="0"/>
              <a:t> </a:t>
            </a:r>
            <a:r>
              <a:rPr lang="en-US" sz="1200" b="0" i="0" kern="1200" dirty="0" smtClean="0">
                <a:solidFill>
                  <a:schemeClr val="tx1"/>
                </a:solidFill>
                <a:effectLst/>
                <a:latin typeface="+mn-lt"/>
                <a:ea typeface="+mn-ea"/>
                <a:cs typeface="+mn-cs"/>
              </a:rPr>
              <a:t>Hibernate </a:t>
            </a:r>
            <a:r>
              <a:rPr lang="en-US" sz="1200" b="0" i="0" kern="1200" dirty="0" err="1" smtClean="0">
                <a:solidFill>
                  <a:schemeClr val="tx1"/>
                </a:solidFill>
                <a:effectLst/>
                <a:latin typeface="+mn-lt"/>
                <a:ea typeface="+mn-ea"/>
                <a:cs typeface="+mn-cs"/>
              </a:rPr>
              <a:t>zorgt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voor</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koppeling</a:t>
            </a:r>
            <a:r>
              <a:rPr lang="en-US" sz="1200" b="0" i="0" kern="1200" dirty="0" smtClean="0">
                <a:solidFill>
                  <a:schemeClr val="tx1"/>
                </a:solidFill>
                <a:effectLst/>
                <a:latin typeface="+mn-lt"/>
                <a:ea typeface="+mn-ea"/>
                <a:cs typeface="+mn-cs"/>
              </a:rPr>
              <a:t> van Java-</a:t>
            </a:r>
            <a:r>
              <a:rPr lang="en-US" sz="1200" b="0" i="0" u="none" strike="noStrike" kern="1200" dirty="0" smtClean="0">
                <a:solidFill>
                  <a:schemeClr val="tx1"/>
                </a:solidFill>
                <a:effectLst/>
                <a:latin typeface="+mn-lt"/>
                <a:ea typeface="+mn-ea"/>
                <a:cs typeface="+mn-cs"/>
                <a:hlinkClick r:id="rId3" tooltip="Klasse (informatica)"/>
              </a:rPr>
              <a:t>klassen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databasetabellen</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14</a:t>
            </a:fld>
            <a:endParaRPr lang="en-US"/>
          </a:p>
        </p:txBody>
      </p:sp>
    </p:spTree>
    <p:extLst>
      <p:ext uri="{BB962C8B-B14F-4D97-AF65-F5344CB8AC3E}">
        <p14:creationId xmlns:p14="http://schemas.microsoft.com/office/powerpoint/2010/main" val="1241903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16</a:t>
            </a:fld>
            <a:endParaRPr lang="en-US"/>
          </a:p>
        </p:txBody>
      </p:sp>
    </p:spTree>
    <p:extLst>
      <p:ext uri="{BB962C8B-B14F-4D97-AF65-F5344CB8AC3E}">
        <p14:creationId xmlns:p14="http://schemas.microsoft.com/office/powerpoint/2010/main" val="1186190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err="1" smtClean="0">
                <a:solidFill>
                  <a:schemeClr val="tx1"/>
                </a:solidFill>
                <a:effectLst/>
                <a:latin typeface="+mn-lt"/>
                <a:ea typeface="+mn-ea"/>
                <a:cs typeface="+mn-cs"/>
              </a:rPr>
              <a:t>Elasticsearch</a:t>
            </a:r>
            <a:r>
              <a:rPr lang="en-US" sz="1200" b="0" i="0" kern="1200" dirty="0" smtClean="0">
                <a:solidFill>
                  <a:schemeClr val="tx1"/>
                </a:solidFill>
                <a:effectLst/>
                <a:latin typeface="+mn-lt"/>
                <a:ea typeface="+mn-ea"/>
                <a:cs typeface="+mn-cs"/>
              </a:rPr>
              <a:t> provides the storage and analytics engine</a:t>
            </a:r>
          </a:p>
          <a:p>
            <a:pPr fontAlgn="base"/>
            <a:r>
              <a:rPr lang="en-US" sz="1200" b="1"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acts as a collection and transformation agent</a:t>
            </a:r>
          </a:p>
          <a:p>
            <a:pPr fontAlgn="base"/>
            <a:r>
              <a:rPr lang="en-US" sz="1200" b="1" i="0" kern="1200" dirty="0" err="1" smtClean="0">
                <a:solidFill>
                  <a:schemeClr val="tx1"/>
                </a:solidFill>
                <a:effectLst/>
                <a:latin typeface="+mn-lt"/>
                <a:ea typeface="+mn-ea"/>
                <a:cs typeface="+mn-cs"/>
              </a:rPr>
              <a:t>Kibana</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helps you visualize the data that you have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6C0A436-ACA7-254E-9255-A0F919091621}" type="slidenum">
              <a:rPr lang="en-US" smtClean="0"/>
              <a:t>17</a:t>
            </a:fld>
            <a:endParaRPr lang="en-US"/>
          </a:p>
        </p:txBody>
      </p:sp>
    </p:spTree>
    <p:extLst>
      <p:ext uri="{BB962C8B-B14F-4D97-AF65-F5344CB8AC3E}">
        <p14:creationId xmlns:p14="http://schemas.microsoft.com/office/powerpoint/2010/main" val="1237441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457200">
              <a:spcBef>
                <a:spcPts val="0"/>
              </a:spcBef>
              <a:spcAft>
                <a:spcPts val="0"/>
              </a:spcAft>
              <a:buNone/>
            </a:pPr>
            <a:endParaRPr lang="nl-NL" sz="1200" b="1" i="1" dirty="0" smtClean="0">
              <a:solidFill>
                <a:srgbClr val="FF0000"/>
              </a:solidFill>
              <a:highlight>
                <a:srgbClr val="FFFFFF"/>
              </a:highlight>
            </a:endParaRPr>
          </a:p>
          <a:p>
            <a:pPr marL="0" lvl="0" indent="457200">
              <a:spcBef>
                <a:spcPts val="0"/>
              </a:spcBef>
              <a:spcAft>
                <a:spcPts val="0"/>
              </a:spcAft>
              <a:buNone/>
            </a:pPr>
            <a:r>
              <a:rPr lang="nl-NL" sz="1200" b="1" i="1" dirty="0" smtClean="0">
                <a:solidFill>
                  <a:srgbClr val="FF0000"/>
                </a:solidFill>
                <a:highlight>
                  <a:srgbClr val="FFFFFF"/>
                </a:highlight>
              </a:rPr>
              <a:t>Docker: </a:t>
            </a:r>
            <a:r>
              <a:rPr lang="nl-NL" sz="1200" b="0" i="0" kern="1200" dirty="0" smtClean="0">
                <a:solidFill>
                  <a:schemeClr val="tx1"/>
                </a:solidFill>
                <a:effectLst/>
                <a:latin typeface="+mn-lt"/>
                <a:ea typeface="+mn-ea"/>
                <a:cs typeface="+mn-cs"/>
              </a:rPr>
              <a:t> verpakt een applicatie in een container. Zo wordt het installeren van een applicatie op een server even eenvoudig als het installeren van een mobiele app op je tablet of smartphone.</a:t>
            </a:r>
            <a:endParaRPr lang="nl-NL" sz="1200" b="1" i="1" dirty="0" smtClean="0">
              <a:solidFill>
                <a:srgbClr val="FF0000"/>
              </a:solidFill>
              <a:highlight>
                <a:srgbClr val="FFFFFF"/>
              </a:highlight>
            </a:endParaRPr>
          </a:p>
          <a:p>
            <a:pPr marL="0" lvl="0" indent="457200">
              <a:spcBef>
                <a:spcPts val="0"/>
              </a:spcBef>
              <a:spcAft>
                <a:spcPts val="0"/>
              </a:spcAft>
              <a:buNone/>
            </a:pPr>
            <a:endParaRPr lang="nl-NL" sz="1200" b="1" i="1" dirty="0" smtClean="0">
              <a:solidFill>
                <a:srgbClr val="FF0000"/>
              </a:solidFill>
              <a:highlight>
                <a:srgbClr val="FFFFFF"/>
              </a:highlight>
            </a:endParaRPr>
          </a:p>
          <a:p>
            <a:pPr marL="0" lvl="0" indent="457200">
              <a:spcBef>
                <a:spcPts val="0"/>
              </a:spcBef>
              <a:spcAft>
                <a:spcPts val="0"/>
              </a:spcAft>
              <a:buNone/>
            </a:pPr>
            <a:r>
              <a:rPr lang="nl" sz="1200" b="1" i="1" dirty="0" smtClean="0">
                <a:solidFill>
                  <a:srgbClr val="FF0000"/>
                </a:solidFill>
                <a:highlight>
                  <a:srgbClr val="FFFFFF"/>
                </a:highlight>
              </a:rPr>
              <a:t>Kubernetes</a:t>
            </a:r>
            <a:r>
              <a:rPr lang="nl" sz="1200" b="1" dirty="0" smtClean="0">
                <a:solidFill>
                  <a:srgbClr val="FF0000"/>
                </a:solidFill>
                <a:highlight>
                  <a:srgbClr val="FFFFFF"/>
                </a:highlight>
              </a:rPr>
              <a:t>:</a:t>
            </a:r>
            <a:r>
              <a:rPr lang="nl" sz="1200" dirty="0" smtClean="0">
                <a:solidFill>
                  <a:srgbClr val="222222"/>
                </a:solidFill>
                <a:highlight>
                  <a:srgbClr val="FFFFFF"/>
                </a:highlight>
              </a:rPr>
              <a:t> for </a:t>
            </a:r>
            <a:r>
              <a:rPr lang="nl" sz="1200" b="1" dirty="0" smtClean="0">
                <a:solidFill>
                  <a:srgbClr val="222222"/>
                </a:solidFill>
                <a:highlight>
                  <a:srgbClr val="FFFFFF"/>
                </a:highlight>
              </a:rPr>
              <a:t>AUTOMATING deployment</a:t>
            </a:r>
            <a:r>
              <a:rPr lang="nl" sz="1200" b="1" baseline="0" dirty="0" smtClean="0">
                <a:solidFill>
                  <a:srgbClr val="222222"/>
                </a:solidFill>
                <a:highlight>
                  <a:srgbClr val="FFFFFF"/>
                </a:highlight>
              </a:rPr>
              <a:t> </a:t>
            </a:r>
            <a:r>
              <a:rPr lang="nl" sz="1200" b="1" dirty="0" smtClean="0">
                <a:solidFill>
                  <a:srgbClr val="222222"/>
                </a:solidFill>
                <a:highlight>
                  <a:srgbClr val="FFFFFF"/>
                </a:highlight>
              </a:rPr>
              <a:t>and scaling</a:t>
            </a:r>
            <a:r>
              <a:rPr lang="nl" sz="1200" dirty="0" smtClean="0">
                <a:solidFill>
                  <a:srgbClr val="222222"/>
                </a:solidFill>
                <a:highlight>
                  <a:srgbClr val="FFFFFF"/>
                </a:highlight>
              </a:rPr>
              <a:t> of </a:t>
            </a:r>
            <a:r>
              <a:rPr lang="nl" sz="1200" u="sng" dirty="0" smtClean="0">
                <a:solidFill>
                  <a:srgbClr val="0B0080"/>
                </a:solidFill>
                <a:highlight>
                  <a:srgbClr val="FFFFFF"/>
                </a:highlight>
                <a:hlinkClick r:id="rId3"/>
              </a:rPr>
              <a:t>containerized</a:t>
            </a:r>
            <a:r>
              <a:rPr lang="nl" sz="1200" dirty="0" smtClean="0">
                <a:solidFill>
                  <a:srgbClr val="222222"/>
                </a:solidFill>
                <a:highlight>
                  <a:srgbClr val="FFFFFF"/>
                </a:highlight>
              </a:rPr>
              <a:t> applications</a:t>
            </a:r>
            <a:r>
              <a:rPr lang="nl" sz="1200" u="sng" baseline="30000" dirty="0" smtClean="0">
                <a:solidFill>
                  <a:srgbClr val="0B0080"/>
                </a:solidFill>
                <a:highlight>
                  <a:srgbClr val="FFFFFF"/>
                </a:highlight>
                <a:hlinkClick r:id="rId4"/>
              </a:rPr>
              <a:t>[</a:t>
            </a:r>
            <a:endParaRPr lang="nl-NL" sz="1200" u="sng" baseline="30000" dirty="0" smtClean="0">
              <a:solidFill>
                <a:srgbClr val="0B0080"/>
              </a:solidFill>
              <a:highlight>
                <a:srgbClr val="FFFFFF"/>
              </a:highlight>
            </a:endParaRPr>
          </a:p>
          <a:p>
            <a:pPr marL="0" lvl="0" indent="457200">
              <a:spcBef>
                <a:spcPts val="0"/>
              </a:spcBef>
              <a:spcAft>
                <a:spcPts val="0"/>
              </a:spcAft>
              <a:buNone/>
            </a:pPr>
            <a:r>
              <a:rPr lang="nl-NL" sz="1200" u="sng" baseline="30000" dirty="0" smtClean="0">
                <a:solidFill>
                  <a:srgbClr val="0B0080"/>
                </a:solidFill>
                <a:highlight>
                  <a:srgbClr val="FFFFFF"/>
                </a:highlight>
              </a:rPr>
              <a:t>\</a:t>
            </a:r>
          </a:p>
        </p:txBody>
      </p:sp>
      <p:sp>
        <p:nvSpPr>
          <p:cNvPr id="4" name="Slide Number Placeholder 3"/>
          <p:cNvSpPr>
            <a:spLocks noGrp="1"/>
          </p:cNvSpPr>
          <p:nvPr>
            <p:ph type="sldNum" sz="quarter" idx="10"/>
          </p:nvPr>
        </p:nvSpPr>
        <p:spPr/>
        <p:txBody>
          <a:bodyPr/>
          <a:lstStyle/>
          <a:p>
            <a:fld id="{06C0A436-ACA7-254E-9255-A0F919091621}" type="slidenum">
              <a:rPr lang="en-US" smtClean="0"/>
              <a:t>18</a:t>
            </a:fld>
            <a:endParaRPr lang="en-US"/>
          </a:p>
        </p:txBody>
      </p:sp>
    </p:spTree>
    <p:extLst>
      <p:ext uri="{BB962C8B-B14F-4D97-AF65-F5344CB8AC3E}">
        <p14:creationId xmlns:p14="http://schemas.microsoft.com/office/powerpoint/2010/main" val="1489880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901075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748015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533239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111976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E9CE046-6715-1641-AEC7-B8172D6A281F}"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582910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9CE046-6715-1641-AEC7-B8172D6A281F}" type="datetimeFigureOut">
              <a:rPr lang="en-US" smtClean="0"/>
              <a:t>5/15/18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952346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9CE046-6715-1641-AEC7-B8172D6A281F}" type="datetimeFigureOut">
              <a:rPr lang="en-US" smtClean="0"/>
              <a:t>5/15/18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885449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E9CE046-6715-1641-AEC7-B8172D6A281F}" type="datetimeFigureOut">
              <a:rPr lang="en-US" smtClean="0"/>
              <a:t>5/15/18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838564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9CE046-6715-1641-AEC7-B8172D6A281F}" type="datetimeFigureOut">
              <a:rPr lang="en-US" smtClean="0"/>
              <a:t>5/15/18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617909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9CE046-6715-1641-AEC7-B8172D6A281F}" type="datetimeFigureOut">
              <a:rPr lang="en-US" smtClean="0"/>
              <a:t>5/15/18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2122323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9CE046-6715-1641-AEC7-B8172D6A281F}" type="datetimeFigureOut">
              <a:rPr lang="en-US" smtClean="0"/>
              <a:t>5/15/18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823768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9CE046-6715-1641-AEC7-B8172D6A281F}" type="datetimeFigureOut">
              <a:rPr lang="en-US" smtClean="0"/>
              <a:t>5/15/18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5B97E-7890-8F49-AE43-750150D67708}" type="slidenum">
              <a:rPr lang="en-US" smtClean="0"/>
              <a:t>‹#›</a:t>
            </a:fld>
            <a:endParaRPr lang="en-US"/>
          </a:p>
        </p:txBody>
      </p:sp>
    </p:spTree>
    <p:extLst>
      <p:ext uri="{BB962C8B-B14F-4D97-AF65-F5344CB8AC3E}">
        <p14:creationId xmlns:p14="http://schemas.microsoft.com/office/powerpoint/2010/main" val="434669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tiff"/><Relationship Id="rId5"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3.tiff"/><Relationship Id="rId5" Type="http://schemas.openxmlformats.org/officeDocument/2006/relationships/image" Target="../media/image5.tiff"/><Relationship Id="rId6" Type="http://schemas.openxmlformats.org/officeDocument/2006/relationships/image" Target="../media/image14.tiff"/><Relationship Id="rId7"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jhipster.tech/creating-an-entit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comments" Target="../comments/comment3.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tiff"/></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tif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33574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Spring Boot</a:t>
            </a:r>
            <a:endParaRPr lang="en-US" b="1" dirty="0">
              <a:solidFill>
                <a:srgbClr val="FFC000"/>
              </a:solidFill>
            </a:endParaRPr>
          </a:p>
        </p:txBody>
      </p:sp>
      <p:sp>
        <p:nvSpPr>
          <p:cNvPr id="3" name="Content Placeholder 2"/>
          <p:cNvSpPr>
            <a:spLocks noGrp="1"/>
          </p:cNvSpPr>
          <p:nvPr>
            <p:ph idx="1"/>
          </p:nvPr>
        </p:nvSpPr>
        <p:spPr/>
        <p:txBody>
          <a:bodyPr/>
          <a:lstStyle/>
          <a:p>
            <a:pPr marL="0" indent="0" fontAlgn="base">
              <a:buNone/>
            </a:pPr>
            <a:r>
              <a:rPr lang="en-US" b="1" cap="all" dirty="0"/>
              <a:t> </a:t>
            </a:r>
            <a:r>
              <a:rPr lang="en-US" b="1" cap="all" dirty="0" smtClean="0"/>
              <a:t>     </a:t>
            </a:r>
          </a:p>
          <a:p>
            <a:pPr marL="0" indent="0" fontAlgn="base">
              <a:buNone/>
            </a:pPr>
            <a:r>
              <a:rPr lang="en-US" b="1" cap="all" dirty="0"/>
              <a:t> </a:t>
            </a:r>
            <a:r>
              <a:rPr lang="en-US" b="1" cap="all" dirty="0" smtClean="0"/>
              <a:t>     SPRING </a:t>
            </a:r>
            <a:r>
              <a:rPr lang="en-US" b="1" cap="all" dirty="0"/>
              <a:t>IS THE </a:t>
            </a:r>
            <a:r>
              <a:rPr lang="en-US" b="1" cap="all" dirty="0" smtClean="0"/>
              <a:t>STANDARD </a:t>
            </a:r>
            <a:r>
              <a:rPr lang="en-US" b="1" cap="all" dirty="0"/>
              <a:t>FOR JAVA </a:t>
            </a:r>
            <a:r>
              <a:rPr lang="en-US" b="1" cap="all" dirty="0" smtClean="0"/>
              <a:t>APPS !!!</a:t>
            </a:r>
            <a:endParaRPr lang="en-US" b="1" cap="all" dirty="0"/>
          </a:p>
          <a:p>
            <a:pPr lvl="1" fontAlgn="base"/>
            <a:r>
              <a:rPr lang="en-US" dirty="0" err="1"/>
              <a:t>IoC</a:t>
            </a:r>
            <a:r>
              <a:rPr lang="en-US" dirty="0"/>
              <a:t>, AOP and abstractions to ease application coding</a:t>
            </a:r>
          </a:p>
          <a:p>
            <a:pPr lvl="1" fontAlgn="base"/>
            <a:r>
              <a:rPr lang="en-US" dirty="0"/>
              <a:t>Fast and lightweight, and extremely powerful </a:t>
            </a:r>
            <a:r>
              <a:rPr lang="en-US" i="1" dirty="0"/>
              <a:t>when needed</a:t>
            </a:r>
            <a:endParaRPr lang="en-US" dirty="0"/>
          </a:p>
          <a:p>
            <a:pPr lvl="1" fontAlgn="base"/>
            <a:r>
              <a:rPr lang="en-US" dirty="0"/>
              <a:t>Out-of-the-box configuration by Spring </a:t>
            </a:r>
            <a:r>
              <a:rPr lang="en-US" dirty="0" smtClean="0"/>
              <a:t>Boot</a:t>
            </a:r>
            <a:endParaRPr lang="en-US" dirty="0"/>
          </a:p>
        </p:txBody>
      </p:sp>
      <p:sp>
        <p:nvSpPr>
          <p:cNvPr id="4" name="Rectangle 3"/>
          <p:cNvSpPr/>
          <p:nvPr/>
        </p:nvSpPr>
        <p:spPr>
          <a:xfrm>
            <a:off x="2093843" y="4557574"/>
            <a:ext cx="8004313" cy="1754326"/>
          </a:xfrm>
          <a:prstGeom prst="rect">
            <a:avLst/>
          </a:prstGeom>
        </p:spPr>
        <p:txBody>
          <a:bodyPr wrap="square">
            <a:spAutoFit/>
          </a:bodyPr>
          <a:lstStyle/>
          <a:p>
            <a:r>
              <a:rPr lang="en-US" b="1" dirty="0">
                <a:solidFill>
                  <a:srgbClr val="7F9F7F"/>
                </a:solidFill>
                <a:latin typeface="inherit" charset="0"/>
              </a:rPr>
              <a:t>@Service</a:t>
            </a:r>
            <a:r>
              <a:rPr lang="en-US" b="1" dirty="0"/>
              <a:t> </a:t>
            </a:r>
            <a:endParaRPr lang="en-US" b="1" dirty="0" smtClean="0"/>
          </a:p>
          <a:p>
            <a:r>
              <a:rPr lang="en-US" b="1" dirty="0" smtClean="0">
                <a:solidFill>
                  <a:srgbClr val="7F9F7F"/>
                </a:solidFill>
                <a:latin typeface="inherit" charset="0"/>
              </a:rPr>
              <a:t>@</a:t>
            </a:r>
            <a:r>
              <a:rPr lang="en-US" b="1" dirty="0">
                <a:solidFill>
                  <a:srgbClr val="7F9F7F"/>
                </a:solidFill>
                <a:latin typeface="inherit" charset="0"/>
              </a:rPr>
              <a:t>Transactional</a:t>
            </a:r>
            <a:r>
              <a:rPr lang="en-US" b="1" dirty="0"/>
              <a:t> </a:t>
            </a:r>
            <a:endParaRPr lang="en-US" b="1" dirty="0" smtClean="0"/>
          </a:p>
          <a:p>
            <a:r>
              <a:rPr lang="en-US" b="1" dirty="0" smtClean="0">
                <a:solidFill>
                  <a:srgbClr val="C00000"/>
                </a:solidFill>
                <a:latin typeface="inherit" charset="0"/>
              </a:rPr>
              <a:t>public</a:t>
            </a:r>
            <a:r>
              <a:rPr lang="en-US" b="1" dirty="0" smtClean="0">
                <a:solidFill>
                  <a:srgbClr val="C00000"/>
                </a:solidFill>
              </a:rPr>
              <a:t> </a:t>
            </a:r>
            <a:r>
              <a:rPr lang="en-US" b="1" dirty="0">
                <a:solidFill>
                  <a:srgbClr val="C00000"/>
                </a:solidFill>
                <a:latin typeface="inherit" charset="0"/>
              </a:rPr>
              <a:t>class </a:t>
            </a:r>
            <a:r>
              <a:rPr lang="en-US" b="1" dirty="0" err="1">
                <a:solidFill>
                  <a:srgbClr val="FFC000"/>
                </a:solidFill>
                <a:latin typeface="inherit" charset="0"/>
              </a:rPr>
              <a:t>UserService</a:t>
            </a:r>
            <a:r>
              <a:rPr lang="en-US" b="1" dirty="0">
                <a:solidFill>
                  <a:srgbClr val="FFC000"/>
                </a:solidFill>
                <a:latin typeface="inherit" charset="0"/>
              </a:rPr>
              <a:t> </a:t>
            </a:r>
            <a:r>
              <a:rPr lang="en-US" b="1" dirty="0"/>
              <a:t>{ </a:t>
            </a:r>
            <a:endParaRPr lang="en-US" b="1" dirty="0" smtClean="0"/>
          </a:p>
          <a:p>
            <a:r>
              <a:rPr lang="en-US" b="1" dirty="0" smtClean="0">
                <a:solidFill>
                  <a:srgbClr val="7F9F7F"/>
                </a:solidFill>
                <a:latin typeface="inherit" charset="0"/>
              </a:rPr>
              <a:t>	@</a:t>
            </a:r>
            <a:r>
              <a:rPr lang="en-US" b="1" dirty="0" err="1">
                <a:solidFill>
                  <a:srgbClr val="7F9F7F"/>
                </a:solidFill>
                <a:latin typeface="inherit" charset="0"/>
              </a:rPr>
              <a:t>Autowired</a:t>
            </a:r>
            <a:r>
              <a:rPr lang="en-US" b="1" dirty="0"/>
              <a:t> </a:t>
            </a:r>
            <a:r>
              <a:rPr lang="en-US" b="1" dirty="0">
                <a:solidFill>
                  <a:srgbClr val="C00000"/>
                </a:solidFill>
                <a:latin typeface="inherit" charset="0"/>
              </a:rPr>
              <a:t>private</a:t>
            </a:r>
            <a:r>
              <a:rPr lang="en-US" b="1" dirty="0">
                <a:solidFill>
                  <a:srgbClr val="C00000"/>
                </a:solidFill>
              </a:rPr>
              <a:t> </a:t>
            </a:r>
            <a:r>
              <a:rPr lang="en-US" b="1" dirty="0" err="1"/>
              <a:t>UserRepository</a:t>
            </a:r>
            <a:r>
              <a:rPr lang="en-US" b="1" dirty="0"/>
              <a:t> </a:t>
            </a:r>
            <a:r>
              <a:rPr lang="en-US" b="1" dirty="0" err="1"/>
              <a:t>userRepository</a:t>
            </a:r>
            <a:r>
              <a:rPr lang="en-US" b="1" dirty="0"/>
              <a:t>; </a:t>
            </a:r>
            <a:endParaRPr lang="en-US" b="1" dirty="0" smtClean="0"/>
          </a:p>
          <a:p>
            <a:r>
              <a:rPr lang="en-US" b="1" dirty="0" smtClean="0"/>
              <a:t>}</a:t>
            </a:r>
            <a:r>
              <a:rPr lang="en-US" dirty="0"/>
              <a:t/>
            </a:r>
            <a:br>
              <a:rPr lang="en-US" dirty="0"/>
            </a:br>
            <a:endParaRPr lang="en-US" dirty="0"/>
          </a:p>
        </p:txBody>
      </p:sp>
      <p:pic>
        <p:nvPicPr>
          <p:cNvPr id="5" name="Picture 4"/>
          <p:cNvPicPr>
            <a:picLocks noChangeAspect="1"/>
          </p:cNvPicPr>
          <p:nvPr/>
        </p:nvPicPr>
        <p:blipFill>
          <a:blip r:embed="rId2"/>
          <a:stretch>
            <a:fillRect/>
          </a:stretch>
        </p:blipFill>
        <p:spPr>
          <a:xfrm>
            <a:off x="3419060" y="576715"/>
            <a:ext cx="1004651" cy="902381"/>
          </a:xfrm>
          <a:prstGeom prst="rect">
            <a:avLst/>
          </a:prstGeom>
        </p:spPr>
      </p:pic>
    </p:spTree>
    <p:extLst>
      <p:ext uri="{BB962C8B-B14F-4D97-AF65-F5344CB8AC3E}">
        <p14:creationId xmlns:p14="http://schemas.microsoft.com/office/powerpoint/2010/main" val="10460786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Spring Security</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a:p>
          <a:p>
            <a:pPr lvl="1"/>
            <a:r>
              <a:rPr lang="en-US" dirty="0"/>
              <a:t>Secures URLs and Java code (Spring Beans)</a:t>
            </a:r>
          </a:p>
          <a:p>
            <a:pPr lvl="1"/>
            <a:r>
              <a:rPr lang="en-US" dirty="0"/>
              <a:t>Works both with </a:t>
            </a:r>
            <a:r>
              <a:rPr lang="en-US" b="1" dirty="0" err="1"/>
              <a:t>stateful</a:t>
            </a:r>
            <a:r>
              <a:rPr lang="en-US" dirty="0"/>
              <a:t> (</a:t>
            </a:r>
            <a:r>
              <a:rPr lang="en-US" i="1" dirty="0">
                <a:solidFill>
                  <a:srgbClr val="C00000"/>
                </a:solidFill>
              </a:rPr>
              <a:t>cookies</a:t>
            </a:r>
            <a:r>
              <a:rPr lang="en-US" dirty="0"/>
              <a:t>) </a:t>
            </a:r>
            <a:endParaRPr lang="en-US" dirty="0" smtClean="0"/>
          </a:p>
          <a:p>
            <a:pPr lvl="1"/>
            <a:r>
              <a:rPr lang="en-US" dirty="0" smtClean="0"/>
              <a:t>and </a:t>
            </a:r>
            <a:r>
              <a:rPr lang="en-US" b="1" dirty="0"/>
              <a:t>stateless</a:t>
            </a:r>
            <a:r>
              <a:rPr lang="en-US" dirty="0"/>
              <a:t> (</a:t>
            </a:r>
            <a:r>
              <a:rPr lang="en-US" i="1" dirty="0">
                <a:solidFill>
                  <a:srgbClr val="C00000"/>
                </a:solidFill>
              </a:rPr>
              <a:t>OAuth2/JWT</a:t>
            </a:r>
            <a:r>
              <a:rPr lang="en-US" dirty="0"/>
              <a:t>) Web application architectures</a:t>
            </a:r>
          </a:p>
          <a:p>
            <a:endParaRPr lang="en-US" dirty="0"/>
          </a:p>
        </p:txBody>
      </p:sp>
      <p:pic>
        <p:nvPicPr>
          <p:cNvPr id="4" name="Picture 3"/>
          <p:cNvPicPr>
            <a:picLocks noChangeAspect="1"/>
          </p:cNvPicPr>
          <p:nvPr/>
        </p:nvPicPr>
        <p:blipFill>
          <a:blip r:embed="rId2"/>
          <a:stretch>
            <a:fillRect/>
          </a:stretch>
        </p:blipFill>
        <p:spPr>
          <a:xfrm>
            <a:off x="2285999" y="207863"/>
            <a:ext cx="1769166" cy="1640085"/>
          </a:xfrm>
          <a:prstGeom prst="rect">
            <a:avLst/>
          </a:prstGeom>
        </p:spPr>
      </p:pic>
    </p:spTree>
    <p:extLst>
      <p:ext uri="{BB962C8B-B14F-4D97-AF65-F5344CB8AC3E}">
        <p14:creationId xmlns:p14="http://schemas.microsoft.com/office/powerpoint/2010/main" val="1115493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Spring MVC REST</a:t>
            </a:r>
            <a:endParaRPr lang="en-US" b="1" dirty="0">
              <a:solidFill>
                <a:srgbClr val="FFC000"/>
              </a:solidFill>
            </a:endParaRPr>
          </a:p>
        </p:txBody>
      </p:sp>
      <p:sp>
        <p:nvSpPr>
          <p:cNvPr id="3" name="Content Placeholder 2"/>
          <p:cNvSpPr>
            <a:spLocks noGrp="1"/>
          </p:cNvSpPr>
          <p:nvPr>
            <p:ph idx="1"/>
          </p:nvPr>
        </p:nvSpPr>
        <p:spPr/>
        <p:txBody>
          <a:bodyPr/>
          <a:lstStyle/>
          <a:p>
            <a:pPr marL="0" indent="0" algn="ctr">
              <a:buNone/>
            </a:pPr>
            <a:r>
              <a:rPr lang="en-US" b="1" cap="all" dirty="0" smtClean="0"/>
              <a:t>THE BEST </a:t>
            </a:r>
            <a:r>
              <a:rPr lang="en-US" b="1" cap="all" dirty="0" smtClean="0">
                <a:solidFill>
                  <a:srgbClr val="C00000"/>
                </a:solidFill>
              </a:rPr>
              <a:t>REST</a:t>
            </a:r>
            <a:r>
              <a:rPr lang="en-US" b="1" cap="all" dirty="0" smtClean="0"/>
              <a:t> FRAMEWORK IN JAVA</a:t>
            </a:r>
          </a:p>
          <a:p>
            <a:pPr marL="0" indent="0" algn="ctr">
              <a:buNone/>
            </a:pPr>
            <a:endParaRPr lang="en-US" b="1" cap="all" dirty="0" smtClean="0"/>
          </a:p>
          <a:p>
            <a:pPr marL="0" indent="0">
              <a:buNone/>
            </a:pPr>
            <a:r>
              <a:rPr lang="en-US" b="1" dirty="0" smtClean="0"/>
              <a:t>@</a:t>
            </a:r>
            <a:r>
              <a:rPr lang="en-US" b="1" dirty="0" err="1" smtClean="0"/>
              <a:t>RestController</a:t>
            </a:r>
            <a:endParaRPr lang="en-US" b="1" dirty="0" smtClean="0"/>
          </a:p>
          <a:p>
            <a:pPr marL="0" indent="0">
              <a:buNone/>
            </a:pPr>
            <a:r>
              <a:rPr lang="en-US" b="1" dirty="0" smtClean="0"/>
              <a:t> </a:t>
            </a:r>
            <a:r>
              <a:rPr lang="en-US" b="1" dirty="0">
                <a:solidFill>
                  <a:srgbClr val="C00000"/>
                </a:solidFill>
              </a:rPr>
              <a:t>public class </a:t>
            </a:r>
            <a:r>
              <a:rPr lang="en-US" b="1" dirty="0" err="1"/>
              <a:t>AccountResource</a:t>
            </a:r>
            <a:r>
              <a:rPr lang="en-US" b="1" dirty="0"/>
              <a:t> </a:t>
            </a:r>
            <a:r>
              <a:rPr lang="en-US" b="1" dirty="0" smtClean="0"/>
              <a:t>{</a:t>
            </a:r>
          </a:p>
          <a:p>
            <a:pPr marL="0" indent="0">
              <a:buNone/>
            </a:pPr>
            <a:r>
              <a:rPr lang="en-US" b="1" dirty="0" smtClean="0"/>
              <a:t> 	@</a:t>
            </a:r>
            <a:r>
              <a:rPr lang="en-US" b="1" dirty="0" err="1"/>
              <a:t>PostMapping</a:t>
            </a:r>
            <a:r>
              <a:rPr lang="en-US" b="1" dirty="0">
                <a:solidFill>
                  <a:srgbClr val="FFC000"/>
                </a:solidFill>
              </a:rPr>
              <a:t>("/account</a:t>
            </a:r>
            <a:r>
              <a:rPr lang="en-US" b="1" dirty="0"/>
              <a:t>") </a:t>
            </a:r>
            <a:endParaRPr lang="en-US" b="1" dirty="0" smtClean="0"/>
          </a:p>
          <a:p>
            <a:pPr marL="457200" lvl="1" indent="0">
              <a:buNone/>
            </a:pPr>
            <a:r>
              <a:rPr lang="en-US" b="1" dirty="0" smtClean="0"/>
              <a:t>		</a:t>
            </a:r>
            <a:r>
              <a:rPr lang="en-US" b="1" dirty="0" smtClean="0">
                <a:solidFill>
                  <a:srgbClr val="C00000"/>
                </a:solidFill>
              </a:rPr>
              <a:t>public</a:t>
            </a:r>
            <a:r>
              <a:rPr lang="en-US" b="1" dirty="0" smtClean="0"/>
              <a:t> </a:t>
            </a:r>
            <a:r>
              <a:rPr lang="en-US" b="1" dirty="0"/>
              <a:t>void </a:t>
            </a:r>
            <a:r>
              <a:rPr lang="en-US" b="1" dirty="0" err="1"/>
              <a:t>saveAccount</a:t>
            </a:r>
            <a:r>
              <a:rPr lang="en-US" b="1" dirty="0"/>
              <a:t>(@</a:t>
            </a:r>
            <a:r>
              <a:rPr lang="en-US" b="1" dirty="0" err="1"/>
              <a:t>RequestBody</a:t>
            </a:r>
            <a:r>
              <a:rPr lang="en-US" b="1" dirty="0"/>
              <a:t> </a:t>
            </a:r>
            <a:r>
              <a:rPr lang="en-US" b="1" dirty="0" err="1"/>
              <a:t>UserDTO</a:t>
            </a:r>
            <a:r>
              <a:rPr lang="en-US" b="1" dirty="0"/>
              <a:t> </a:t>
            </a:r>
            <a:r>
              <a:rPr lang="en-US" b="1" dirty="0" err="1"/>
              <a:t>userDTO</a:t>
            </a:r>
            <a:r>
              <a:rPr lang="en-US" b="1" dirty="0"/>
              <a:t>) { </a:t>
            </a:r>
            <a:r>
              <a:rPr lang="en-US" b="1" dirty="0" smtClean="0"/>
              <a:t>				</a:t>
            </a:r>
            <a:r>
              <a:rPr lang="en-US" b="1" dirty="0" err="1" smtClean="0"/>
              <a:t>userService.updateUserInformation</a:t>
            </a:r>
            <a:r>
              <a:rPr lang="en-US" b="1" dirty="0" smtClean="0"/>
              <a:t>(</a:t>
            </a:r>
            <a:r>
              <a:rPr lang="en-US" b="1" dirty="0" err="1" smtClean="0"/>
              <a:t>userDTO</a:t>
            </a:r>
            <a:r>
              <a:rPr lang="en-US" b="1" dirty="0"/>
              <a:t>); </a:t>
            </a:r>
            <a:endParaRPr lang="en-US" b="1" dirty="0" smtClean="0"/>
          </a:p>
          <a:p>
            <a:pPr marL="457200" lvl="1" indent="0">
              <a:buNone/>
            </a:pPr>
            <a:r>
              <a:rPr lang="en-US" b="1" dirty="0" smtClean="0"/>
              <a:t>	} </a:t>
            </a:r>
          </a:p>
          <a:p>
            <a:pPr marL="0" indent="0">
              <a:buNone/>
            </a:pPr>
            <a:r>
              <a:rPr lang="en-US" b="1" dirty="0" smtClean="0"/>
              <a:t>} </a:t>
            </a:r>
            <a:endParaRPr lang="en-US" b="1" dirty="0"/>
          </a:p>
        </p:txBody>
      </p:sp>
      <p:pic>
        <p:nvPicPr>
          <p:cNvPr id="4" name="Picture 3"/>
          <p:cNvPicPr>
            <a:picLocks noChangeAspect="1"/>
          </p:cNvPicPr>
          <p:nvPr/>
        </p:nvPicPr>
        <p:blipFill>
          <a:blip r:embed="rId2"/>
          <a:stretch>
            <a:fillRect/>
          </a:stretch>
        </p:blipFill>
        <p:spPr>
          <a:xfrm>
            <a:off x="1656334" y="349458"/>
            <a:ext cx="1790611" cy="1341230"/>
          </a:xfrm>
          <a:prstGeom prst="rect">
            <a:avLst/>
          </a:prstGeom>
        </p:spPr>
      </p:pic>
    </p:spTree>
    <p:extLst>
      <p:ext uri="{BB962C8B-B14F-4D97-AF65-F5344CB8AC3E}">
        <p14:creationId xmlns:p14="http://schemas.microsoft.com/office/powerpoint/2010/main" val="998983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Maven / </a:t>
            </a:r>
            <a:r>
              <a:rPr lang="en-US" b="1" dirty="0" err="1" smtClean="0">
                <a:solidFill>
                  <a:srgbClr val="FFC000"/>
                </a:solidFill>
              </a:rPr>
              <a:t>Gradle</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smtClean="0"/>
          </a:p>
          <a:p>
            <a:endParaRPr lang="en-US" dirty="0"/>
          </a:p>
          <a:p>
            <a:pPr marL="0" indent="0" algn="ctr">
              <a:buNone/>
            </a:pPr>
            <a:r>
              <a:rPr lang="en-US" b="1" cap="all" dirty="0"/>
              <a:t>THE MOST POPULAR JAVA BUILD TOOLS</a:t>
            </a:r>
          </a:p>
          <a:p>
            <a:pPr marL="0" indent="0" algn="ctr">
              <a:buNone/>
            </a:pPr>
            <a:endParaRPr lang="en-US" dirty="0"/>
          </a:p>
        </p:txBody>
      </p:sp>
      <p:pic>
        <p:nvPicPr>
          <p:cNvPr id="4" name="Picture 3"/>
          <p:cNvPicPr>
            <a:picLocks noChangeAspect="1"/>
          </p:cNvPicPr>
          <p:nvPr/>
        </p:nvPicPr>
        <p:blipFill>
          <a:blip r:embed="rId3"/>
          <a:stretch>
            <a:fillRect/>
          </a:stretch>
        </p:blipFill>
        <p:spPr>
          <a:xfrm>
            <a:off x="838200" y="2109788"/>
            <a:ext cx="2070373" cy="472345"/>
          </a:xfrm>
          <a:prstGeom prst="rect">
            <a:avLst/>
          </a:prstGeom>
        </p:spPr>
      </p:pic>
      <p:pic>
        <p:nvPicPr>
          <p:cNvPr id="5" name="Picture 4"/>
          <p:cNvPicPr>
            <a:picLocks noChangeAspect="1"/>
          </p:cNvPicPr>
          <p:nvPr/>
        </p:nvPicPr>
        <p:blipFill>
          <a:blip r:embed="rId4"/>
          <a:stretch>
            <a:fillRect/>
          </a:stretch>
        </p:blipFill>
        <p:spPr>
          <a:xfrm>
            <a:off x="1061624" y="3800040"/>
            <a:ext cx="1997144" cy="579507"/>
          </a:xfrm>
          <a:prstGeom prst="rect">
            <a:avLst/>
          </a:prstGeom>
        </p:spPr>
      </p:pic>
    </p:spTree>
    <p:extLst>
      <p:ext uri="{BB962C8B-B14F-4D97-AF65-F5344CB8AC3E}">
        <p14:creationId xmlns:p14="http://schemas.microsoft.com/office/powerpoint/2010/main" val="11318274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JPA</a:t>
            </a:r>
            <a:endParaRPr lang="en-US" b="1" dirty="0">
              <a:solidFill>
                <a:srgbClr val="FFC000"/>
              </a:solidFill>
            </a:endParaRPr>
          </a:p>
        </p:txBody>
      </p:sp>
      <p:sp>
        <p:nvSpPr>
          <p:cNvPr id="3" name="Content Placeholder 2"/>
          <p:cNvSpPr>
            <a:spLocks noGrp="1"/>
          </p:cNvSpPr>
          <p:nvPr>
            <p:ph idx="1"/>
          </p:nvPr>
        </p:nvSpPr>
        <p:spPr/>
        <p:txBody>
          <a:bodyPr/>
          <a:lstStyle/>
          <a:p>
            <a:pPr marL="0" indent="0" algn="ctr" fontAlgn="base">
              <a:buNone/>
            </a:pPr>
            <a:endParaRPr lang="en-US" b="1" cap="all" dirty="0" smtClean="0"/>
          </a:p>
          <a:p>
            <a:pPr marL="0" indent="0" algn="ctr" fontAlgn="base">
              <a:buNone/>
            </a:pPr>
            <a:r>
              <a:rPr lang="en-US" b="1" cap="all" dirty="0" smtClean="0"/>
              <a:t>JPA IS THE </a:t>
            </a:r>
            <a:r>
              <a:rPr lang="en-US" b="1" cap="all" dirty="0"/>
              <a:t>STANDARD ORM SOLUTION FOR JAVA</a:t>
            </a:r>
          </a:p>
          <a:p>
            <a:pPr marL="0" indent="0" algn="ctr" fontAlgn="base">
              <a:buNone/>
            </a:pPr>
            <a:r>
              <a:rPr lang="en-US" dirty="0" smtClean="0"/>
              <a:t>Hibernate is used underneath</a:t>
            </a:r>
          </a:p>
          <a:p>
            <a:pPr marL="0" indent="0" algn="ctr" fontAlgn="base">
              <a:buNone/>
            </a:pPr>
            <a:endParaRPr lang="en-US" dirty="0"/>
          </a:p>
          <a:p>
            <a:pPr marL="0" indent="0" algn="ctr" fontAlgn="base">
              <a:buNone/>
            </a:pPr>
            <a:endParaRPr lang="en-US" dirty="0" smtClean="0"/>
          </a:p>
          <a:p>
            <a:pPr marL="0" indent="0" algn="ctr" fontAlgn="base">
              <a:buNone/>
            </a:pPr>
            <a:endParaRPr lang="en-US" dirty="0"/>
          </a:p>
          <a:p>
            <a:pPr marL="0" indent="0" algn="ctr" fontAlgn="base">
              <a:buNone/>
            </a:pPr>
            <a:endParaRPr lang="en-US" dirty="0"/>
          </a:p>
          <a:p>
            <a:endParaRPr lang="en-US" b="1" dirty="0"/>
          </a:p>
        </p:txBody>
      </p:sp>
      <p:pic>
        <p:nvPicPr>
          <p:cNvPr id="5" name="Picture 4"/>
          <p:cNvPicPr>
            <a:picLocks noChangeAspect="1"/>
          </p:cNvPicPr>
          <p:nvPr/>
        </p:nvPicPr>
        <p:blipFill>
          <a:blip r:embed="rId3"/>
          <a:stretch>
            <a:fillRect/>
          </a:stretch>
        </p:blipFill>
        <p:spPr>
          <a:xfrm>
            <a:off x="4811511" y="3472070"/>
            <a:ext cx="2568978" cy="3107635"/>
          </a:xfrm>
          <a:prstGeom prst="rect">
            <a:avLst/>
          </a:prstGeom>
        </p:spPr>
      </p:pic>
    </p:spTree>
    <p:extLst>
      <p:ext uri="{BB962C8B-B14F-4D97-AF65-F5344CB8AC3E}">
        <p14:creationId xmlns:p14="http://schemas.microsoft.com/office/powerpoint/2010/main" val="16386162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8661" y="178904"/>
            <a:ext cx="11973339" cy="6679096"/>
          </a:xfrm>
        </p:spPr>
        <p:txBody>
          <a:bodyPr>
            <a:normAutofit fontScale="92500" lnSpcReduction="20000"/>
          </a:bodyPr>
          <a:lstStyle/>
          <a:p>
            <a:pPr marL="0" indent="0">
              <a:buNone/>
            </a:pPr>
            <a:r>
              <a:rPr lang="en-US" sz="3500" b="1" dirty="0" smtClean="0"/>
              <a:t>@Entity</a:t>
            </a:r>
            <a:endParaRPr lang="en-US" sz="3500" b="1" dirty="0"/>
          </a:p>
          <a:p>
            <a:pPr marL="0" indent="0">
              <a:buNone/>
            </a:pPr>
            <a:r>
              <a:rPr lang="en-US" sz="3500" b="1" dirty="0"/>
              <a:t>@Table</a:t>
            </a:r>
            <a:r>
              <a:rPr lang="en-US" sz="3500" dirty="0"/>
              <a:t>(name = </a:t>
            </a:r>
            <a:r>
              <a:rPr lang="en-US" sz="3500" dirty="0" smtClean="0"/>
              <a:t>"</a:t>
            </a:r>
            <a:r>
              <a:rPr lang="en-US" sz="3500" b="1" dirty="0" err="1" smtClean="0">
                <a:solidFill>
                  <a:srgbClr val="00B050"/>
                </a:solidFill>
              </a:rPr>
              <a:t>user_table</a:t>
            </a:r>
            <a:r>
              <a:rPr lang="en-US" sz="3500" dirty="0" smtClean="0"/>
              <a:t>")</a:t>
            </a:r>
            <a:endParaRPr lang="en-US" sz="3500" dirty="0"/>
          </a:p>
          <a:p>
            <a:pPr marL="0" indent="0">
              <a:buNone/>
            </a:pPr>
            <a:r>
              <a:rPr lang="en-US" sz="3500" dirty="0" smtClean="0"/>
              <a:t>public </a:t>
            </a:r>
            <a:r>
              <a:rPr lang="en-US" sz="3500" dirty="0"/>
              <a:t>class </a:t>
            </a:r>
            <a:r>
              <a:rPr lang="en-US" sz="3500" b="1" dirty="0">
                <a:solidFill>
                  <a:srgbClr val="FFC000"/>
                </a:solidFill>
              </a:rPr>
              <a:t>User</a:t>
            </a:r>
            <a:r>
              <a:rPr lang="en-US" sz="3500" dirty="0"/>
              <a:t> </a:t>
            </a:r>
            <a:r>
              <a:rPr lang="en-US" sz="3500" dirty="0" smtClean="0"/>
              <a:t>{</a:t>
            </a:r>
            <a:endParaRPr lang="en-US" sz="3500" dirty="0"/>
          </a:p>
          <a:p>
            <a:pPr marL="457200" lvl="1" indent="0">
              <a:buNone/>
            </a:pPr>
            <a:r>
              <a:rPr lang="en-US" sz="3100" dirty="0"/>
              <a:t/>
            </a:r>
            <a:br>
              <a:rPr lang="en-US" sz="3100" dirty="0"/>
            </a:br>
            <a:r>
              <a:rPr lang="en-US" sz="3100" b="1" dirty="0"/>
              <a:t>@Id</a:t>
            </a:r>
          </a:p>
          <a:p>
            <a:pPr marL="457200" lvl="1" indent="0">
              <a:buNone/>
            </a:pPr>
            <a:r>
              <a:rPr lang="en-US" sz="3100" dirty="0" smtClean="0"/>
              <a:t>private </a:t>
            </a:r>
            <a:r>
              <a:rPr lang="en-US" sz="3100" dirty="0"/>
              <a:t>Long </a:t>
            </a:r>
            <a:r>
              <a:rPr lang="en-US" sz="3100" dirty="0" smtClean="0"/>
              <a:t> </a:t>
            </a:r>
            <a:r>
              <a:rPr lang="en-US" sz="3100" b="1" dirty="0" smtClean="0">
                <a:solidFill>
                  <a:srgbClr val="FFC000"/>
                </a:solidFill>
              </a:rPr>
              <a:t>id</a:t>
            </a:r>
            <a:r>
              <a:rPr lang="en-US" sz="3100" dirty="0"/>
              <a:t>;</a:t>
            </a:r>
          </a:p>
          <a:p>
            <a:pPr marL="457200" lvl="1" indent="0">
              <a:buNone/>
            </a:pPr>
            <a:r>
              <a:rPr lang="en-US" sz="3100" dirty="0"/>
              <a:t/>
            </a:r>
            <a:br>
              <a:rPr lang="en-US" sz="3100" dirty="0"/>
            </a:br>
            <a:r>
              <a:rPr lang="en-US" sz="3100" b="1" dirty="0" smtClean="0"/>
              <a:t>@Column</a:t>
            </a:r>
            <a:r>
              <a:rPr lang="en-US" sz="3100" dirty="0"/>
              <a:t>(name = </a:t>
            </a:r>
            <a:r>
              <a:rPr lang="en-US" sz="3100" dirty="0" smtClean="0"/>
              <a:t>”</a:t>
            </a:r>
            <a:r>
              <a:rPr lang="en-US" sz="3100" b="1" dirty="0" err="1" smtClean="0">
                <a:solidFill>
                  <a:srgbClr val="00B050"/>
                </a:solidFill>
              </a:rPr>
              <a:t>login_name</a:t>
            </a:r>
            <a:r>
              <a:rPr lang="en-US" sz="3100" dirty="0" smtClean="0"/>
              <a:t>")</a:t>
            </a:r>
            <a:endParaRPr lang="en-US" sz="3100" b="1" dirty="0"/>
          </a:p>
          <a:p>
            <a:pPr marL="457200" lvl="1" indent="0">
              <a:buNone/>
            </a:pPr>
            <a:r>
              <a:rPr lang="en-US" sz="3100" dirty="0"/>
              <a:t>private String </a:t>
            </a:r>
            <a:r>
              <a:rPr lang="en-US" sz="3100" dirty="0" smtClean="0"/>
              <a:t> </a:t>
            </a:r>
            <a:r>
              <a:rPr lang="en-US" sz="3100" b="1" dirty="0" smtClean="0">
                <a:solidFill>
                  <a:srgbClr val="FFC000"/>
                </a:solidFill>
              </a:rPr>
              <a:t>login</a:t>
            </a:r>
            <a:r>
              <a:rPr lang="en-US" sz="3100" dirty="0"/>
              <a:t>;</a:t>
            </a:r>
          </a:p>
          <a:p>
            <a:pPr marL="457200" lvl="1" indent="0">
              <a:buNone/>
            </a:pPr>
            <a:r>
              <a:rPr lang="en-US" sz="3100" dirty="0"/>
              <a:t/>
            </a:r>
            <a:br>
              <a:rPr lang="en-US" sz="3100" dirty="0"/>
            </a:br>
            <a:endParaRPr lang="en-US" sz="3100" dirty="0" smtClean="0"/>
          </a:p>
          <a:p>
            <a:pPr marL="457200" lvl="1" indent="0">
              <a:buNone/>
            </a:pPr>
            <a:r>
              <a:rPr lang="en-US" sz="3100" b="1" dirty="0" smtClean="0"/>
              <a:t>@</a:t>
            </a:r>
            <a:r>
              <a:rPr lang="en-US" sz="3100" b="1" dirty="0"/>
              <a:t>Column</a:t>
            </a:r>
            <a:r>
              <a:rPr lang="en-US" sz="3100" dirty="0"/>
              <a:t>(name = "</a:t>
            </a:r>
            <a:r>
              <a:rPr lang="en-US" sz="3100" b="1" dirty="0" err="1" smtClean="0">
                <a:solidFill>
                  <a:srgbClr val="00B050"/>
                </a:solidFill>
              </a:rPr>
              <a:t>password_hash</a:t>
            </a:r>
            <a:r>
              <a:rPr lang="en-US" sz="3100" dirty="0" smtClean="0"/>
              <a:t>")</a:t>
            </a:r>
            <a:endParaRPr lang="en-US" sz="3100" dirty="0"/>
          </a:p>
          <a:p>
            <a:pPr marL="457200" lvl="1" indent="0">
              <a:buNone/>
            </a:pPr>
            <a:r>
              <a:rPr lang="en-US" sz="3100" dirty="0"/>
              <a:t>private String </a:t>
            </a:r>
            <a:r>
              <a:rPr lang="en-US" sz="3100" dirty="0" smtClean="0"/>
              <a:t> </a:t>
            </a:r>
            <a:r>
              <a:rPr lang="en-US" sz="3100" b="1" dirty="0" smtClean="0">
                <a:solidFill>
                  <a:srgbClr val="FFC000"/>
                </a:solidFill>
              </a:rPr>
              <a:t>password</a:t>
            </a:r>
            <a:r>
              <a:rPr lang="en-US" sz="3100" dirty="0"/>
              <a:t>;</a:t>
            </a:r>
          </a:p>
          <a:p>
            <a:pPr marL="457200" lvl="1" indent="0">
              <a:buNone/>
            </a:pPr>
            <a:r>
              <a:rPr lang="en-US" sz="3100" dirty="0"/>
              <a:t/>
            </a:r>
            <a:br>
              <a:rPr lang="en-US" sz="3100" dirty="0"/>
            </a:br>
            <a:r>
              <a:rPr lang="en-US" sz="3100" b="1" dirty="0" smtClean="0"/>
              <a:t>@</a:t>
            </a:r>
            <a:r>
              <a:rPr lang="en-US" sz="3100" b="1" dirty="0"/>
              <a:t>Column</a:t>
            </a:r>
            <a:r>
              <a:rPr lang="en-US" sz="3100" dirty="0"/>
              <a:t>(name = "</a:t>
            </a:r>
            <a:r>
              <a:rPr lang="en-US" sz="3100" b="1" dirty="0" err="1">
                <a:solidFill>
                  <a:srgbClr val="00B050"/>
                </a:solidFill>
              </a:rPr>
              <a:t>first_name</a:t>
            </a:r>
            <a:r>
              <a:rPr lang="en-US" sz="3100" dirty="0" smtClean="0"/>
              <a:t>")</a:t>
            </a:r>
            <a:endParaRPr lang="en-US" sz="3100" dirty="0"/>
          </a:p>
          <a:p>
            <a:pPr marL="457200" lvl="1" indent="0">
              <a:buNone/>
            </a:pPr>
            <a:r>
              <a:rPr lang="en-US" sz="3100" dirty="0"/>
              <a:t>private String </a:t>
            </a:r>
            <a:r>
              <a:rPr lang="en-US" sz="3100" dirty="0" smtClean="0"/>
              <a:t> </a:t>
            </a:r>
            <a:r>
              <a:rPr lang="en-US" sz="3100" b="1" dirty="0" err="1" smtClean="0">
                <a:solidFill>
                  <a:srgbClr val="FFC000"/>
                </a:solidFill>
              </a:rPr>
              <a:t>firstName</a:t>
            </a:r>
            <a:r>
              <a:rPr lang="en-US" sz="3100" dirty="0"/>
              <a:t>;</a:t>
            </a:r>
          </a:p>
          <a:p>
            <a:pPr marL="0" indent="0">
              <a:buNone/>
            </a:pPr>
            <a:endParaRPr lang="en-US" dirty="0"/>
          </a:p>
        </p:txBody>
      </p:sp>
    </p:spTree>
    <p:extLst>
      <p:ext uri="{BB962C8B-B14F-4D97-AF65-F5344CB8AC3E}">
        <p14:creationId xmlns:p14="http://schemas.microsoft.com/office/powerpoint/2010/main" val="1010746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solidFill>
                  <a:srgbClr val="FFC000"/>
                </a:solidFill>
              </a:rPr>
              <a:t>EhCache</a:t>
            </a:r>
            <a:r>
              <a:rPr lang="en-US" b="1" dirty="0" smtClean="0">
                <a:solidFill>
                  <a:srgbClr val="FFC000"/>
                </a:solidFill>
              </a:rPr>
              <a:t> / </a:t>
            </a:r>
            <a:r>
              <a:rPr lang="en-US" b="1" dirty="0" err="1" smtClean="0">
                <a:solidFill>
                  <a:srgbClr val="FFC000"/>
                </a:solidFill>
              </a:rPr>
              <a:t>Hazelcast</a:t>
            </a:r>
            <a:endParaRPr lang="en-US" b="1" dirty="0">
              <a:solidFill>
                <a:srgbClr val="FFC000"/>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4378" y="2728258"/>
            <a:ext cx="7848600" cy="1790700"/>
          </a:xfrm>
        </p:spPr>
      </p:pic>
      <p:pic>
        <p:nvPicPr>
          <p:cNvPr id="3" name="Picture 2"/>
          <p:cNvPicPr>
            <a:picLocks noChangeAspect="1"/>
          </p:cNvPicPr>
          <p:nvPr/>
        </p:nvPicPr>
        <p:blipFill>
          <a:blip r:embed="rId4"/>
          <a:stretch>
            <a:fillRect/>
          </a:stretch>
        </p:blipFill>
        <p:spPr>
          <a:xfrm>
            <a:off x="573985" y="1848679"/>
            <a:ext cx="2421248" cy="397170"/>
          </a:xfrm>
          <a:prstGeom prst="rect">
            <a:avLst/>
          </a:prstGeom>
        </p:spPr>
      </p:pic>
      <p:pic>
        <p:nvPicPr>
          <p:cNvPr id="5" name="Picture 4"/>
          <p:cNvPicPr>
            <a:picLocks noChangeAspect="1"/>
          </p:cNvPicPr>
          <p:nvPr/>
        </p:nvPicPr>
        <p:blipFill>
          <a:blip r:embed="rId5"/>
          <a:stretch>
            <a:fillRect/>
          </a:stretch>
        </p:blipFill>
        <p:spPr>
          <a:xfrm>
            <a:off x="10193407" y="1371066"/>
            <a:ext cx="1160393" cy="1160393"/>
          </a:xfrm>
          <a:prstGeom prst="rect">
            <a:avLst/>
          </a:prstGeom>
        </p:spPr>
      </p:pic>
    </p:spTree>
    <p:extLst>
      <p:ext uri="{BB962C8B-B14F-4D97-AF65-F5344CB8AC3E}">
        <p14:creationId xmlns:p14="http://schemas.microsoft.com/office/powerpoint/2010/main" val="14789424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ELK stack</a:t>
            </a:r>
            <a:endParaRPr lang="en-US" b="1" dirty="0">
              <a:solidFill>
                <a:srgbClr val="FFC000"/>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41795" y="2406892"/>
            <a:ext cx="6591576" cy="2185895"/>
          </a:xfrm>
        </p:spPr>
      </p:pic>
    </p:spTree>
    <p:extLst>
      <p:ext uri="{BB962C8B-B14F-4D97-AF65-F5344CB8AC3E}">
        <p14:creationId xmlns:p14="http://schemas.microsoft.com/office/powerpoint/2010/main" val="1633098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2645" y="365125"/>
            <a:ext cx="11399605" cy="5479733"/>
          </a:xfrm>
        </p:spPr>
      </p:pic>
    </p:spTree>
    <p:extLst>
      <p:ext uri="{BB962C8B-B14F-4D97-AF65-F5344CB8AC3E}">
        <p14:creationId xmlns:p14="http://schemas.microsoft.com/office/powerpoint/2010/main" val="844602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1507" y="822960"/>
            <a:ext cx="11286025" cy="5017770"/>
          </a:xfrm>
        </p:spPr>
      </p:pic>
    </p:spTree>
    <p:extLst>
      <p:ext uri="{BB962C8B-B14F-4D97-AF65-F5344CB8AC3E}">
        <p14:creationId xmlns:p14="http://schemas.microsoft.com/office/powerpoint/2010/main" val="375680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050030" y="535939"/>
            <a:ext cx="4305300" cy="5522961"/>
          </a:xfrm>
          <a:prstGeom prst="rect">
            <a:avLst/>
          </a:prstGeom>
        </p:spPr>
      </p:pic>
    </p:spTree>
    <p:extLst>
      <p:ext uri="{BB962C8B-B14F-4D97-AF65-F5344CB8AC3E}">
        <p14:creationId xmlns:p14="http://schemas.microsoft.com/office/powerpoint/2010/main" val="699639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Monolith</a:t>
            </a:r>
            <a:endParaRPr lang="en-US" b="1" dirty="0">
              <a:solidFill>
                <a:srgbClr val="FFC000"/>
              </a:solidFill>
            </a:endParaRPr>
          </a:p>
        </p:txBody>
      </p:sp>
      <p:pic>
        <p:nvPicPr>
          <p:cNvPr id="4" name="Shape 197"/>
          <p:cNvPicPr preferRelativeResize="0">
            <a:picLocks noGrp="1"/>
          </p:cNvPicPr>
          <p:nvPr>
            <p:ph idx="1"/>
          </p:nvPr>
        </p:nvPicPr>
        <p:blipFill>
          <a:blip r:embed="rId3">
            <a:alphaModFix/>
          </a:blip>
          <a:stretch>
            <a:fillRect/>
          </a:stretch>
        </p:blipFill>
        <p:spPr>
          <a:xfrm>
            <a:off x="838200" y="2639297"/>
            <a:ext cx="10515600" cy="2723994"/>
          </a:xfrm>
          <a:prstGeom prst="rect">
            <a:avLst/>
          </a:prstGeom>
          <a:noFill/>
          <a:ln>
            <a:noFill/>
          </a:ln>
        </p:spPr>
      </p:pic>
    </p:spTree>
    <p:extLst>
      <p:ext uri="{BB962C8B-B14F-4D97-AF65-F5344CB8AC3E}">
        <p14:creationId xmlns:p14="http://schemas.microsoft.com/office/powerpoint/2010/main" val="14305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Exercise: </a:t>
            </a:r>
            <a:r>
              <a:rPr lang="en-US" b="1" dirty="0" err="1">
                <a:solidFill>
                  <a:srgbClr val="FFC000"/>
                </a:solidFill>
              </a:rPr>
              <a:t>JHipster</a:t>
            </a:r>
            <a:r>
              <a:rPr lang="en-US" b="1" dirty="0">
                <a:solidFill>
                  <a:srgbClr val="FFC000"/>
                </a:solidFill>
              </a:rPr>
              <a:t> </a:t>
            </a:r>
            <a:r>
              <a:rPr lang="en-US" b="1" dirty="0" smtClean="0">
                <a:solidFill>
                  <a:srgbClr val="FFC000"/>
                </a:solidFill>
              </a:rPr>
              <a:t>Quick Start</a:t>
            </a:r>
            <a:endParaRPr lang="en-US" b="1" dirty="0">
              <a:solidFill>
                <a:srgbClr val="FFC000"/>
              </a:solidFill>
            </a:endParaRPr>
          </a:p>
        </p:txBody>
      </p:sp>
      <p:sp>
        <p:nvSpPr>
          <p:cNvPr id="3" name="Content Placeholder 2"/>
          <p:cNvSpPr>
            <a:spLocks noGrp="1"/>
          </p:cNvSpPr>
          <p:nvPr>
            <p:ph idx="1"/>
          </p:nvPr>
        </p:nvSpPr>
        <p:spPr/>
        <p:txBody>
          <a:bodyPr>
            <a:normAutofit/>
          </a:bodyPr>
          <a:lstStyle/>
          <a:p>
            <a:endParaRPr lang="en-US" sz="2200" u="sng" dirty="0" smtClean="0"/>
          </a:p>
          <a:p>
            <a:r>
              <a:rPr lang="en-US" sz="2200" u="sng" dirty="0" smtClean="0"/>
              <a:t>Install </a:t>
            </a:r>
            <a:r>
              <a:rPr lang="en-US" sz="2200" b="1" u="sng" dirty="0"/>
              <a:t>JDK </a:t>
            </a:r>
            <a:r>
              <a:rPr lang="en-US" sz="2200" b="1" u="sng" dirty="0" smtClean="0"/>
              <a:t>8</a:t>
            </a:r>
            <a:r>
              <a:rPr lang="en-US" sz="2200" u="sng" dirty="0" smtClean="0"/>
              <a:t> (see Oracle)</a:t>
            </a:r>
            <a:endParaRPr lang="en-US" sz="2200" dirty="0"/>
          </a:p>
          <a:p>
            <a:r>
              <a:rPr lang="en-US" sz="2200" u="sng" dirty="0"/>
              <a:t>Install </a:t>
            </a:r>
            <a:r>
              <a:rPr lang="en-US" sz="2200" b="1" u="sng" dirty="0" err="1" smtClean="0"/>
              <a:t>Git</a:t>
            </a:r>
            <a:r>
              <a:rPr lang="en-US" sz="2200" b="1" u="sng" dirty="0" smtClean="0"/>
              <a:t> </a:t>
            </a:r>
            <a:endParaRPr lang="en-US" sz="2200" b="1" dirty="0"/>
          </a:p>
          <a:p>
            <a:r>
              <a:rPr lang="en-US" sz="2200" u="sng" dirty="0"/>
              <a:t>Install </a:t>
            </a:r>
            <a:r>
              <a:rPr lang="en-US" sz="2200" b="1" u="sng" dirty="0" smtClean="0"/>
              <a:t>Node </a:t>
            </a:r>
            <a:r>
              <a:rPr lang="en-US" sz="2200" b="1" dirty="0" smtClean="0"/>
              <a:t>  </a:t>
            </a:r>
            <a:r>
              <a:rPr lang="en-US" sz="2200" dirty="0"/>
              <a:t>(https://</a:t>
            </a:r>
            <a:r>
              <a:rPr lang="en-US" sz="2200" dirty="0" err="1"/>
              <a:t>nodejs.org</a:t>
            </a:r>
            <a:r>
              <a:rPr lang="en-US" sz="2200" dirty="0"/>
              <a:t>/</a:t>
            </a:r>
            <a:r>
              <a:rPr lang="en-US" sz="2200" dirty="0" err="1"/>
              <a:t>en</a:t>
            </a:r>
            <a:r>
              <a:rPr lang="en-US" sz="2200" dirty="0"/>
              <a:t>/)</a:t>
            </a:r>
          </a:p>
          <a:p>
            <a:r>
              <a:rPr lang="en-US" sz="2200" u="sng" dirty="0"/>
              <a:t>Install </a:t>
            </a:r>
            <a:r>
              <a:rPr lang="en-US" sz="2200" b="1" u="sng" dirty="0" smtClean="0"/>
              <a:t>Yarn</a:t>
            </a:r>
            <a:r>
              <a:rPr lang="en-US" sz="2200" dirty="0" smtClean="0"/>
              <a:t>  (</a:t>
            </a:r>
            <a:r>
              <a:rPr lang="en-US" sz="2200" dirty="0"/>
              <a:t>https://</a:t>
            </a:r>
            <a:r>
              <a:rPr lang="en-US" sz="2200" dirty="0" err="1"/>
              <a:t>yarnpkg.com</a:t>
            </a:r>
            <a:r>
              <a:rPr lang="en-US" sz="2200" dirty="0"/>
              <a:t>/</a:t>
            </a:r>
            <a:r>
              <a:rPr lang="en-US" sz="2200" dirty="0" err="1"/>
              <a:t>lang</a:t>
            </a:r>
            <a:r>
              <a:rPr lang="en-US" sz="2200" dirty="0"/>
              <a:t>/</a:t>
            </a:r>
            <a:r>
              <a:rPr lang="en-US" sz="2200" dirty="0" err="1"/>
              <a:t>en</a:t>
            </a:r>
            <a:r>
              <a:rPr lang="en-US" sz="2200" dirty="0"/>
              <a:t>/)</a:t>
            </a:r>
          </a:p>
          <a:p>
            <a:r>
              <a:rPr lang="en-US" sz="2200" u="sng" dirty="0"/>
              <a:t>Install </a:t>
            </a:r>
            <a:r>
              <a:rPr lang="en-US" sz="2200" b="1" u="sng" dirty="0"/>
              <a:t>Y</a:t>
            </a:r>
            <a:r>
              <a:rPr lang="en-US" sz="2200" b="1" u="sng" dirty="0" smtClean="0"/>
              <a:t>eoman</a:t>
            </a:r>
            <a:r>
              <a:rPr lang="en-US" sz="2200" u="sng" dirty="0"/>
              <a:t>  - </a:t>
            </a:r>
            <a:r>
              <a:rPr lang="en-US" sz="2200" i="1" dirty="0" err="1">
                <a:solidFill>
                  <a:srgbClr val="C00000"/>
                </a:solidFill>
              </a:rPr>
              <a:t>npm</a:t>
            </a:r>
            <a:r>
              <a:rPr lang="en-US" sz="2200" i="1" dirty="0">
                <a:solidFill>
                  <a:srgbClr val="C00000"/>
                </a:solidFill>
              </a:rPr>
              <a:t> install -g </a:t>
            </a:r>
            <a:r>
              <a:rPr lang="en-US" sz="2200" i="1" dirty="0" err="1">
                <a:solidFill>
                  <a:srgbClr val="C00000"/>
                </a:solidFill>
              </a:rPr>
              <a:t>yo</a:t>
            </a:r>
            <a:endParaRPr lang="en-US" sz="2200" i="1" dirty="0">
              <a:solidFill>
                <a:srgbClr val="C00000"/>
              </a:solidFill>
            </a:endParaRPr>
          </a:p>
          <a:p>
            <a:r>
              <a:rPr lang="en-US" sz="2200" u="sng" dirty="0"/>
              <a:t>Install </a:t>
            </a:r>
            <a:r>
              <a:rPr lang="en-US" sz="2200" b="1" u="sng" dirty="0" err="1" smtClean="0"/>
              <a:t>JHipster</a:t>
            </a:r>
            <a:r>
              <a:rPr lang="en-US" sz="2200" u="sng" dirty="0" smtClean="0"/>
              <a:t> </a:t>
            </a:r>
            <a:r>
              <a:rPr lang="en-US" sz="2200" u="sng" dirty="0"/>
              <a:t>- </a:t>
            </a:r>
            <a:r>
              <a:rPr lang="en-US" sz="2200" u="sng" dirty="0" smtClean="0"/>
              <a:t> </a:t>
            </a:r>
            <a:r>
              <a:rPr lang="en-US" sz="2200" i="1" dirty="0" err="1" smtClean="0">
                <a:solidFill>
                  <a:srgbClr val="C00000"/>
                </a:solidFill>
              </a:rPr>
              <a:t>npm</a:t>
            </a:r>
            <a:r>
              <a:rPr lang="en-US" sz="2200" i="1" dirty="0">
                <a:solidFill>
                  <a:srgbClr val="C00000"/>
                </a:solidFill>
              </a:rPr>
              <a:t> install -g </a:t>
            </a:r>
            <a:r>
              <a:rPr lang="en-US" sz="2200" i="1" dirty="0" smtClean="0">
                <a:solidFill>
                  <a:srgbClr val="C00000"/>
                </a:solidFill>
              </a:rPr>
              <a:t>generator-</a:t>
            </a:r>
            <a:r>
              <a:rPr lang="en-US" sz="2200" i="1" dirty="0" err="1" smtClean="0">
                <a:solidFill>
                  <a:srgbClr val="C00000"/>
                </a:solidFill>
              </a:rPr>
              <a:t>jhipster</a:t>
            </a:r>
            <a:endParaRPr lang="en-US" sz="2200" i="1" dirty="0">
              <a:solidFill>
                <a:srgbClr val="C00000"/>
              </a:solidFill>
            </a:endParaRPr>
          </a:p>
          <a:p>
            <a:pPr marL="0" indent="0">
              <a:buNone/>
            </a:pPr>
            <a:endParaRPr lang="en-US" b="1" u="sng" dirty="0" smtClean="0"/>
          </a:p>
        </p:txBody>
      </p:sp>
    </p:spTree>
    <p:extLst>
      <p:ext uri="{BB962C8B-B14F-4D97-AF65-F5344CB8AC3E}">
        <p14:creationId xmlns:p14="http://schemas.microsoft.com/office/powerpoint/2010/main" val="1928700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Exercise: </a:t>
            </a:r>
            <a:r>
              <a:rPr lang="en-US" b="1" dirty="0" smtClean="0">
                <a:solidFill>
                  <a:srgbClr val="FFC000"/>
                </a:solidFill>
              </a:rPr>
              <a:t> Generate a Monolith</a:t>
            </a:r>
            <a:endParaRPr lang="en-US" b="1" dirty="0">
              <a:solidFill>
                <a:srgbClr val="FFC000"/>
              </a:solidFill>
            </a:endParaRPr>
          </a:p>
        </p:txBody>
      </p:sp>
      <p:sp>
        <p:nvSpPr>
          <p:cNvPr id="3" name="Content Placeholder 2"/>
          <p:cNvSpPr>
            <a:spLocks noGrp="1"/>
          </p:cNvSpPr>
          <p:nvPr>
            <p:ph idx="1"/>
          </p:nvPr>
        </p:nvSpPr>
        <p:spPr/>
        <p:txBody>
          <a:bodyPr>
            <a:normAutofit/>
          </a:bodyPr>
          <a:lstStyle/>
          <a:p>
            <a:pPr marL="0" indent="0">
              <a:buNone/>
            </a:pPr>
            <a:r>
              <a:rPr lang="en-US" b="1" u="sng" dirty="0" smtClean="0"/>
              <a:t>Steps:</a:t>
            </a:r>
            <a:endParaRPr lang="en-US" b="1" u="sng" dirty="0"/>
          </a:p>
          <a:p>
            <a:pPr marL="514350" indent="-514350">
              <a:buFont typeface="+mj-lt"/>
              <a:buAutoNum type="arabicPeriod"/>
            </a:pPr>
            <a:r>
              <a:rPr lang="en-US" dirty="0" smtClean="0"/>
              <a:t>Create </a:t>
            </a:r>
            <a:r>
              <a:rPr lang="en-US" dirty="0"/>
              <a:t>a new directory and go into </a:t>
            </a:r>
            <a:r>
              <a:rPr lang="en-US" dirty="0" smtClean="0"/>
              <a:t>it: </a:t>
            </a:r>
            <a:r>
              <a:rPr lang="en-US" dirty="0"/>
              <a:t> </a:t>
            </a:r>
            <a:r>
              <a:rPr lang="en-US" i="1" dirty="0" err="1">
                <a:solidFill>
                  <a:srgbClr val="C00000"/>
                </a:solidFill>
                <a:latin typeface="Arial" charset="0"/>
                <a:ea typeface="Arial" charset="0"/>
                <a:cs typeface="Arial" charset="0"/>
              </a:rPr>
              <a:t>mkdir</a:t>
            </a:r>
            <a:r>
              <a:rPr lang="en-US" i="1" dirty="0">
                <a:solidFill>
                  <a:srgbClr val="C00000"/>
                </a:solidFill>
                <a:latin typeface="Arial" charset="0"/>
                <a:ea typeface="Arial" charset="0"/>
                <a:cs typeface="Arial" charset="0"/>
              </a:rPr>
              <a:t> </a:t>
            </a:r>
            <a:r>
              <a:rPr lang="en-US" i="1" dirty="0" err="1">
                <a:solidFill>
                  <a:srgbClr val="C00000"/>
                </a:solidFill>
                <a:latin typeface="Arial" charset="0"/>
                <a:ea typeface="Arial" charset="0"/>
                <a:cs typeface="Arial" charset="0"/>
              </a:rPr>
              <a:t>myApp</a:t>
            </a:r>
            <a:r>
              <a:rPr lang="en-US" i="1" dirty="0">
                <a:solidFill>
                  <a:srgbClr val="C00000"/>
                </a:solidFill>
                <a:latin typeface="Arial" charset="0"/>
                <a:ea typeface="Arial" charset="0"/>
                <a:cs typeface="Arial" charset="0"/>
              </a:rPr>
              <a:t> &amp;&amp; cd </a:t>
            </a:r>
            <a:r>
              <a:rPr lang="en-US" i="1" dirty="0" err="1">
                <a:solidFill>
                  <a:srgbClr val="C00000"/>
                </a:solidFill>
                <a:latin typeface="Arial" charset="0"/>
                <a:ea typeface="Arial" charset="0"/>
                <a:cs typeface="Arial" charset="0"/>
              </a:rPr>
              <a:t>myApp</a:t>
            </a:r>
            <a:endParaRPr lang="en-US" i="1" dirty="0">
              <a:solidFill>
                <a:srgbClr val="C00000"/>
              </a:solidFill>
              <a:latin typeface="Arial" charset="0"/>
              <a:ea typeface="Arial" charset="0"/>
              <a:cs typeface="Arial" charset="0"/>
            </a:endParaRPr>
          </a:p>
          <a:p>
            <a:pPr marL="514350" indent="-514350">
              <a:buFont typeface="+mj-lt"/>
              <a:buAutoNum type="arabicPeriod"/>
            </a:pPr>
            <a:r>
              <a:rPr lang="en-US" dirty="0"/>
              <a:t>Run </a:t>
            </a:r>
            <a:r>
              <a:rPr lang="en-US" dirty="0" err="1" smtClean="0"/>
              <a:t>Jhipster</a:t>
            </a:r>
            <a:r>
              <a:rPr lang="en-US" dirty="0" smtClean="0"/>
              <a:t>: </a:t>
            </a:r>
            <a:r>
              <a:rPr lang="en-US" i="1" dirty="0" err="1" smtClean="0">
                <a:solidFill>
                  <a:srgbClr val="C00000"/>
                </a:solidFill>
                <a:latin typeface="Arial" charset="0"/>
                <a:ea typeface="Arial" charset="0"/>
                <a:cs typeface="Arial" charset="0"/>
              </a:rPr>
              <a:t>jhipster</a:t>
            </a:r>
            <a:endParaRPr lang="en-US" dirty="0" smtClean="0"/>
          </a:p>
          <a:p>
            <a:pPr marL="514350" indent="-514350">
              <a:buFont typeface="+mj-lt"/>
              <a:buAutoNum type="arabicPeriod"/>
            </a:pPr>
            <a:r>
              <a:rPr lang="en-US" dirty="0"/>
              <a:t>F</a:t>
            </a:r>
            <a:r>
              <a:rPr lang="en-US" dirty="0" smtClean="0"/>
              <a:t>ollow </a:t>
            </a:r>
            <a:r>
              <a:rPr lang="en-US" dirty="0"/>
              <a:t>instructions on </a:t>
            </a:r>
            <a:r>
              <a:rPr lang="en-US" dirty="0" smtClean="0"/>
              <a:t>screen</a:t>
            </a:r>
          </a:p>
          <a:p>
            <a:pPr marL="514350" indent="-514350">
              <a:buFont typeface="+mj-lt"/>
              <a:buAutoNum type="arabicPeriod"/>
            </a:pPr>
            <a:r>
              <a:rPr lang="en-US" dirty="0" smtClean="0"/>
              <a:t>Choose: </a:t>
            </a:r>
            <a:r>
              <a:rPr lang="en-US" i="1" dirty="0" smtClean="0">
                <a:solidFill>
                  <a:srgbClr val="C00000"/>
                </a:solidFill>
              </a:rPr>
              <a:t>Monolith</a:t>
            </a:r>
          </a:p>
          <a:p>
            <a:pPr marL="514350" indent="-514350">
              <a:buFont typeface="+mj-lt"/>
              <a:buAutoNum type="arabicPeriod"/>
            </a:pPr>
            <a:r>
              <a:rPr lang="en-US" i="1" dirty="0" smtClean="0"/>
              <a:t>Choose default options</a:t>
            </a:r>
          </a:p>
          <a:p>
            <a:pPr marL="514350" indent="-514350">
              <a:buFont typeface="+mj-lt"/>
              <a:buAutoNum type="arabicPeriod"/>
            </a:pPr>
            <a:endParaRPr lang="en-US" i="1" dirty="0" smtClean="0"/>
          </a:p>
          <a:p>
            <a:pPr marL="514350" indent="-514350">
              <a:buFont typeface="+mj-lt"/>
              <a:buAutoNum type="arabicPeriod"/>
            </a:pPr>
            <a:endParaRPr lang="en-US" i="1" dirty="0">
              <a:solidFill>
                <a:srgbClr val="C00000"/>
              </a:solidFill>
            </a:endParaRPr>
          </a:p>
        </p:txBody>
      </p:sp>
    </p:spTree>
    <p:extLst>
      <p:ext uri="{BB962C8B-B14F-4D97-AF65-F5344CB8AC3E}">
        <p14:creationId xmlns:p14="http://schemas.microsoft.com/office/powerpoint/2010/main" val="1931436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What is generated?</a:t>
            </a:r>
            <a:endParaRPr lang="en-US" b="1" dirty="0">
              <a:solidFill>
                <a:srgbClr val="FFC000"/>
              </a:solidFill>
            </a:endParaRPr>
          </a:p>
        </p:txBody>
      </p:sp>
      <p:sp>
        <p:nvSpPr>
          <p:cNvPr id="3" name="Content Placeholder 2"/>
          <p:cNvSpPr>
            <a:spLocks noGrp="1"/>
          </p:cNvSpPr>
          <p:nvPr>
            <p:ph idx="1"/>
          </p:nvPr>
        </p:nvSpPr>
        <p:spPr/>
        <p:txBody>
          <a:bodyPr/>
          <a:lstStyle/>
          <a:p>
            <a:pPr marL="457200" lvl="1" indent="0" algn="ctr">
              <a:buNone/>
            </a:pPr>
            <a:r>
              <a:rPr lang="en-US" b="1" u="sng" dirty="0" smtClean="0"/>
              <a:t>A monolith:</a:t>
            </a:r>
          </a:p>
          <a:p>
            <a:pPr marL="0" indent="0">
              <a:buNone/>
            </a:pPr>
            <a:endParaRPr lang="en-US" dirty="0" smtClean="0"/>
          </a:p>
          <a:p>
            <a:r>
              <a:rPr lang="en-US" sz="3600" dirty="0" smtClean="0"/>
              <a:t>Angular            /  </a:t>
            </a:r>
            <a:r>
              <a:rPr lang="en-US" sz="3600" dirty="0" err="1" smtClean="0"/>
              <a:t>ReactJS</a:t>
            </a:r>
            <a:endParaRPr lang="en-US" sz="3600" dirty="0"/>
          </a:p>
          <a:p>
            <a:r>
              <a:rPr lang="en-US" sz="3600" dirty="0" smtClean="0"/>
              <a:t>  </a:t>
            </a:r>
          </a:p>
          <a:p>
            <a:r>
              <a:rPr lang="en-US" sz="3600" dirty="0" smtClean="0"/>
              <a:t>Spring Boot           +                      +  JPA/Hibernate</a:t>
            </a:r>
            <a:endParaRPr lang="en-US" sz="3600" dirty="0"/>
          </a:p>
        </p:txBody>
      </p:sp>
      <p:pic>
        <p:nvPicPr>
          <p:cNvPr id="4" name="Picture 3"/>
          <p:cNvPicPr>
            <a:picLocks noChangeAspect="1"/>
          </p:cNvPicPr>
          <p:nvPr/>
        </p:nvPicPr>
        <p:blipFill>
          <a:blip r:embed="rId3"/>
          <a:stretch>
            <a:fillRect/>
          </a:stretch>
        </p:blipFill>
        <p:spPr>
          <a:xfrm>
            <a:off x="3370488" y="4077736"/>
            <a:ext cx="585257" cy="525680"/>
          </a:xfrm>
          <a:prstGeom prst="rect">
            <a:avLst/>
          </a:prstGeom>
        </p:spPr>
      </p:pic>
      <p:pic>
        <p:nvPicPr>
          <p:cNvPr id="5" name="Content Placeholder 7"/>
          <p:cNvPicPr>
            <a:picLocks noChangeAspect="1"/>
          </p:cNvPicPr>
          <p:nvPr/>
        </p:nvPicPr>
        <p:blipFill>
          <a:blip r:embed="rId4"/>
          <a:stretch>
            <a:fillRect/>
          </a:stretch>
        </p:blipFill>
        <p:spPr>
          <a:xfrm>
            <a:off x="2852164" y="2823479"/>
            <a:ext cx="518324" cy="550719"/>
          </a:xfrm>
          <a:prstGeom prst="rect">
            <a:avLst/>
          </a:prstGeom>
        </p:spPr>
      </p:pic>
      <p:pic>
        <p:nvPicPr>
          <p:cNvPr id="6" name="Picture 5"/>
          <p:cNvPicPr>
            <a:picLocks noChangeAspect="1"/>
          </p:cNvPicPr>
          <p:nvPr/>
        </p:nvPicPr>
        <p:blipFill>
          <a:blip r:embed="rId5"/>
          <a:stretch>
            <a:fillRect/>
          </a:stretch>
        </p:blipFill>
        <p:spPr>
          <a:xfrm>
            <a:off x="5818189" y="2823479"/>
            <a:ext cx="611433" cy="544557"/>
          </a:xfrm>
          <a:prstGeom prst="rect">
            <a:avLst/>
          </a:prstGeom>
        </p:spPr>
      </p:pic>
      <p:pic>
        <p:nvPicPr>
          <p:cNvPr id="7" name="Picture 6"/>
          <p:cNvPicPr>
            <a:picLocks noChangeAspect="1"/>
          </p:cNvPicPr>
          <p:nvPr/>
        </p:nvPicPr>
        <p:blipFill>
          <a:blip r:embed="rId6"/>
          <a:stretch>
            <a:fillRect/>
          </a:stretch>
        </p:blipFill>
        <p:spPr>
          <a:xfrm>
            <a:off x="4648478" y="4077736"/>
            <a:ext cx="2070373" cy="472345"/>
          </a:xfrm>
          <a:prstGeom prst="rect">
            <a:avLst/>
          </a:prstGeom>
        </p:spPr>
      </p:pic>
      <p:pic>
        <p:nvPicPr>
          <p:cNvPr id="8" name="Picture 7"/>
          <p:cNvPicPr>
            <a:picLocks noChangeAspect="1"/>
          </p:cNvPicPr>
          <p:nvPr/>
        </p:nvPicPr>
        <p:blipFill>
          <a:blip r:embed="rId7"/>
          <a:stretch>
            <a:fillRect/>
          </a:stretch>
        </p:blipFill>
        <p:spPr>
          <a:xfrm>
            <a:off x="10194894" y="3761123"/>
            <a:ext cx="1158906" cy="1158906"/>
          </a:xfrm>
          <a:prstGeom prst="rect">
            <a:avLst/>
          </a:prstGeom>
        </p:spPr>
      </p:pic>
    </p:spTree>
    <p:extLst>
      <p:ext uri="{BB962C8B-B14F-4D97-AF65-F5344CB8AC3E}">
        <p14:creationId xmlns:p14="http://schemas.microsoft.com/office/powerpoint/2010/main" val="361259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Exercise: </a:t>
            </a:r>
            <a:r>
              <a:rPr lang="en-US" b="1" dirty="0" smtClean="0">
                <a:solidFill>
                  <a:srgbClr val="FFC000"/>
                </a:solidFill>
              </a:rPr>
              <a:t>Start the application </a:t>
            </a:r>
            <a:endParaRPr lang="en-US" b="1" dirty="0">
              <a:solidFill>
                <a:srgbClr val="FFC000"/>
              </a:solidFill>
            </a:endParaRPr>
          </a:p>
        </p:txBody>
      </p:sp>
      <p:sp>
        <p:nvSpPr>
          <p:cNvPr id="3" name="Content Placeholder 2"/>
          <p:cNvSpPr>
            <a:spLocks noGrp="1"/>
          </p:cNvSpPr>
          <p:nvPr>
            <p:ph idx="1"/>
          </p:nvPr>
        </p:nvSpPr>
        <p:spPr/>
        <p:txBody>
          <a:bodyPr/>
          <a:lstStyle/>
          <a:p>
            <a:pPr marL="0" indent="0" algn="ctr">
              <a:buNone/>
            </a:pPr>
            <a:r>
              <a:rPr lang="en-US" b="1" u="sng" dirty="0" smtClean="0">
                <a:solidFill>
                  <a:srgbClr val="C00000"/>
                </a:solidFill>
              </a:rPr>
              <a:t>Terminal</a:t>
            </a:r>
          </a:p>
          <a:p>
            <a:pPr marL="0" indent="0" algn="ctr">
              <a:buNone/>
            </a:pPr>
            <a:r>
              <a:rPr lang="en-US" dirty="0" smtClean="0"/>
              <a:t>Run </a:t>
            </a:r>
            <a:r>
              <a:rPr lang="en-US" dirty="0"/>
              <a:t>your </a:t>
            </a:r>
            <a:r>
              <a:rPr lang="en-US" dirty="0">
                <a:solidFill>
                  <a:srgbClr val="00B050"/>
                </a:solidFill>
              </a:rPr>
              <a:t>Spring Boot </a:t>
            </a:r>
            <a:r>
              <a:rPr lang="en-US" b="1" dirty="0" smtClean="0">
                <a:solidFill>
                  <a:srgbClr val="FFC000"/>
                </a:solidFill>
              </a:rPr>
              <a:t>backend</a:t>
            </a:r>
            <a:r>
              <a:rPr lang="en-US" dirty="0" smtClean="0"/>
              <a:t> application</a:t>
            </a:r>
            <a:r>
              <a:rPr lang="en-US" dirty="0"/>
              <a:t>:</a:t>
            </a:r>
          </a:p>
          <a:p>
            <a:pPr marL="0" indent="0" algn="ctr">
              <a:buNone/>
            </a:pPr>
            <a:r>
              <a:rPr lang="en-US" dirty="0"/>
              <a:t> </a:t>
            </a:r>
            <a:r>
              <a:rPr lang="en-US" sz="3600" b="1" dirty="0"/>
              <a:t>./</a:t>
            </a:r>
            <a:r>
              <a:rPr lang="en-US" sz="3600" b="1" dirty="0" err="1" smtClean="0"/>
              <a:t>mvnw</a:t>
            </a:r>
            <a:endParaRPr lang="en-US" sz="3600" b="1" dirty="0" smtClean="0"/>
          </a:p>
          <a:p>
            <a:pPr marL="0" indent="0" algn="ctr">
              <a:buNone/>
            </a:pPr>
            <a:endParaRPr lang="en-US" sz="3600" b="1" dirty="0"/>
          </a:p>
          <a:p>
            <a:pPr marL="0" indent="0" algn="ctr">
              <a:buNone/>
            </a:pPr>
            <a:r>
              <a:rPr lang="en-US" sz="3600" b="1" u="sng" dirty="0" smtClean="0">
                <a:solidFill>
                  <a:srgbClr val="C00000"/>
                </a:solidFill>
              </a:rPr>
              <a:t>Open in browser</a:t>
            </a:r>
          </a:p>
          <a:p>
            <a:pPr marL="0" indent="0" algn="ctr">
              <a:buNone/>
            </a:pPr>
            <a:r>
              <a:rPr lang="en-US" sz="3600" dirty="0"/>
              <a:t>http://localhost:8080</a:t>
            </a:r>
          </a:p>
          <a:p>
            <a:pPr marL="0" indent="0" algn="ctr">
              <a:buNone/>
            </a:pPr>
            <a:endParaRPr lang="en-US" sz="3600" b="1" dirty="0" smtClean="0"/>
          </a:p>
          <a:p>
            <a:pPr marL="0" indent="0" algn="ctr">
              <a:buNone/>
            </a:pPr>
            <a:endParaRPr lang="en-US" dirty="0"/>
          </a:p>
          <a:p>
            <a:endParaRPr lang="en-US" dirty="0"/>
          </a:p>
        </p:txBody>
      </p:sp>
    </p:spTree>
    <p:extLst>
      <p:ext uri="{BB962C8B-B14F-4D97-AF65-F5344CB8AC3E}">
        <p14:creationId xmlns:p14="http://schemas.microsoft.com/office/powerpoint/2010/main" val="1083568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1903" y="1825625"/>
            <a:ext cx="6748193" cy="4351338"/>
          </a:xfrm>
        </p:spPr>
      </p:pic>
    </p:spTree>
    <p:extLst>
      <p:ext uri="{BB962C8B-B14F-4D97-AF65-F5344CB8AC3E}">
        <p14:creationId xmlns:p14="http://schemas.microsoft.com/office/powerpoint/2010/main" val="1804251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5228" y="1825625"/>
            <a:ext cx="6421543" cy="4351338"/>
          </a:xfrm>
        </p:spPr>
      </p:pic>
    </p:spTree>
    <p:extLst>
      <p:ext uri="{BB962C8B-B14F-4D97-AF65-F5344CB8AC3E}">
        <p14:creationId xmlns:p14="http://schemas.microsoft.com/office/powerpoint/2010/main" val="1580637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3286" y="1825625"/>
            <a:ext cx="7045428" cy="4351338"/>
          </a:xfrm>
        </p:spPr>
      </p:pic>
    </p:spTree>
    <p:extLst>
      <p:ext uri="{BB962C8B-B14F-4D97-AF65-F5344CB8AC3E}">
        <p14:creationId xmlns:p14="http://schemas.microsoft.com/office/powerpoint/2010/main" val="1408186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9974" y="1825625"/>
            <a:ext cx="7712052" cy="4351338"/>
          </a:xfrm>
        </p:spPr>
      </p:pic>
    </p:spTree>
    <p:extLst>
      <p:ext uri="{BB962C8B-B14F-4D97-AF65-F5344CB8AC3E}">
        <p14:creationId xmlns:p14="http://schemas.microsoft.com/office/powerpoint/2010/main" val="2115522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Exercise: add an Entity</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smtClean="0"/>
          </a:p>
          <a:p>
            <a:endParaRPr lang="en-US" dirty="0"/>
          </a:p>
          <a:p>
            <a:pPr marL="0" indent="0" algn="ctr">
              <a:buNone/>
            </a:pPr>
            <a:r>
              <a:rPr lang="en-US" b="1" u="sng" dirty="0" smtClean="0">
                <a:solidFill>
                  <a:srgbClr val="C00000"/>
                </a:solidFill>
              </a:rPr>
              <a:t>Open a second terminal:</a:t>
            </a:r>
            <a:r>
              <a:rPr lang="en-US" b="1" dirty="0" smtClean="0"/>
              <a:t>	</a:t>
            </a:r>
          </a:p>
          <a:p>
            <a:pPr marL="0" indent="0" algn="ctr">
              <a:buNone/>
            </a:pPr>
            <a:endParaRPr lang="en-US" b="1" dirty="0" smtClean="0">
              <a:hlinkClick r:id="rId2"/>
            </a:endParaRPr>
          </a:p>
          <a:p>
            <a:pPr marL="0" indent="0" algn="ctr">
              <a:buNone/>
            </a:pPr>
            <a:r>
              <a:rPr lang="en-US" b="1" dirty="0" smtClean="0">
                <a:hlinkClick r:id="rId2"/>
              </a:rPr>
              <a:t>https</a:t>
            </a:r>
            <a:r>
              <a:rPr lang="en-US" b="1" dirty="0">
                <a:hlinkClick r:id="rId2"/>
              </a:rPr>
              <a:t>://www.jhipster.tech/creating-an-entity</a:t>
            </a:r>
            <a:r>
              <a:rPr lang="en-US" b="1" dirty="0" smtClean="0">
                <a:hlinkClick r:id="rId2"/>
              </a:rPr>
              <a:t>/</a:t>
            </a:r>
            <a:endParaRPr lang="en-US" b="1" dirty="0" smtClean="0"/>
          </a:p>
          <a:p>
            <a:pPr marL="0" indent="0">
              <a:buNone/>
            </a:pPr>
            <a:endParaRPr lang="en-US" b="1" dirty="0"/>
          </a:p>
          <a:p>
            <a:pPr marL="0" indent="0">
              <a:buNone/>
            </a:pPr>
            <a:endParaRPr lang="en-US" b="1" dirty="0"/>
          </a:p>
        </p:txBody>
      </p:sp>
    </p:spTree>
    <p:extLst>
      <p:ext uri="{BB962C8B-B14F-4D97-AF65-F5344CB8AC3E}">
        <p14:creationId xmlns:p14="http://schemas.microsoft.com/office/powerpoint/2010/main" val="1963927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Workshop</a:t>
            </a:r>
            <a:endParaRPr lang="en-US" b="1" dirty="0">
              <a:solidFill>
                <a:srgbClr val="FFC000"/>
              </a:solidFill>
            </a:endParaRPr>
          </a:p>
        </p:txBody>
      </p:sp>
      <p:sp>
        <p:nvSpPr>
          <p:cNvPr id="3" name="Content Placeholder 2"/>
          <p:cNvSpPr>
            <a:spLocks noGrp="1"/>
          </p:cNvSpPr>
          <p:nvPr>
            <p:ph idx="1"/>
          </p:nvPr>
        </p:nvSpPr>
        <p:spPr>
          <a:xfrm>
            <a:off x="0" y="1825625"/>
            <a:ext cx="12192000" cy="4351338"/>
          </a:xfrm>
        </p:spPr>
        <p:txBody>
          <a:bodyPr/>
          <a:lstStyle/>
          <a:p>
            <a:endParaRPr lang="en-US" dirty="0" smtClean="0"/>
          </a:p>
          <a:p>
            <a:pPr marL="0" indent="0" algn="ctr">
              <a:buNone/>
            </a:pPr>
            <a:r>
              <a:rPr lang="en-US" b="1" dirty="0" err="1"/>
              <a:t>g</a:t>
            </a:r>
            <a:r>
              <a:rPr lang="en-US" b="1" dirty="0" err="1" smtClean="0"/>
              <a:t>it</a:t>
            </a:r>
            <a:r>
              <a:rPr lang="en-US" b="1" dirty="0" smtClean="0"/>
              <a:t> </a:t>
            </a:r>
            <a:r>
              <a:rPr lang="en-US" b="1" dirty="0"/>
              <a:t>clone https://</a:t>
            </a:r>
            <a:r>
              <a:rPr lang="en-US" b="1" dirty="0" err="1"/>
              <a:t>github.com</a:t>
            </a:r>
            <a:r>
              <a:rPr lang="en-US" b="1" dirty="0"/>
              <a:t>/petereijgermans11/</a:t>
            </a:r>
            <a:r>
              <a:rPr lang="en-US" sz="3600" b="1" dirty="0"/>
              <a:t>workshop-</a:t>
            </a:r>
            <a:r>
              <a:rPr lang="en-US" sz="3600" b="1" dirty="0" err="1"/>
              <a:t>jhipster</a:t>
            </a:r>
            <a:endParaRPr lang="en-US" sz="3600" b="1" dirty="0"/>
          </a:p>
        </p:txBody>
      </p:sp>
    </p:spTree>
    <p:extLst>
      <p:ext uri="{BB962C8B-B14F-4D97-AF65-F5344CB8AC3E}">
        <p14:creationId xmlns:p14="http://schemas.microsoft.com/office/powerpoint/2010/main" val="235392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pPr marL="0" indent="0" algn="ctr">
              <a:buNone/>
            </a:pPr>
            <a:r>
              <a:rPr lang="en-US" sz="4800" b="1" dirty="0" err="1" smtClean="0">
                <a:solidFill>
                  <a:srgbClr val="FFC000"/>
                </a:solidFill>
              </a:rPr>
              <a:t>Microservices</a:t>
            </a:r>
            <a:r>
              <a:rPr lang="en-US" sz="4800" b="1" dirty="0" smtClean="0">
                <a:solidFill>
                  <a:srgbClr val="FFC000"/>
                </a:solidFill>
              </a:rPr>
              <a:t> architecture</a:t>
            </a:r>
            <a:endParaRPr lang="en-US" sz="4800" b="1" dirty="0">
              <a:solidFill>
                <a:srgbClr val="FFC000"/>
              </a:solidFill>
            </a:endParaRPr>
          </a:p>
        </p:txBody>
      </p:sp>
    </p:spTree>
    <p:extLst>
      <p:ext uri="{BB962C8B-B14F-4D97-AF65-F5344CB8AC3E}">
        <p14:creationId xmlns:p14="http://schemas.microsoft.com/office/powerpoint/2010/main" val="2012184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Shape 203"/>
          <p:cNvPicPr preferRelativeResize="0">
            <a:picLocks noGrp="1"/>
          </p:cNvPicPr>
          <p:nvPr>
            <p:ph idx="1"/>
          </p:nvPr>
        </p:nvPicPr>
        <p:blipFill>
          <a:blip r:embed="rId3">
            <a:alphaModFix/>
          </a:blip>
          <a:stretch>
            <a:fillRect/>
          </a:stretch>
        </p:blipFill>
        <p:spPr>
          <a:xfrm>
            <a:off x="2308860" y="365125"/>
            <a:ext cx="7056999" cy="5708333"/>
          </a:xfrm>
          <a:prstGeom prst="rect">
            <a:avLst/>
          </a:prstGeom>
          <a:noFill/>
          <a:ln>
            <a:noFill/>
          </a:ln>
        </p:spPr>
      </p:pic>
      <p:sp>
        <p:nvSpPr>
          <p:cNvPr id="5" name="Shape 204"/>
          <p:cNvSpPr txBox="1"/>
          <p:nvPr/>
        </p:nvSpPr>
        <p:spPr>
          <a:xfrm>
            <a:off x="8759960" y="500506"/>
            <a:ext cx="2281420" cy="527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nl" sz="2400" dirty="0"/>
              <a:t>→ </a:t>
            </a:r>
            <a:r>
              <a:rPr lang="nl" sz="2400" b="1" dirty="0">
                <a:solidFill>
                  <a:srgbClr val="FF9900"/>
                </a:solidFill>
              </a:rPr>
              <a:t>API GateWay</a:t>
            </a:r>
            <a:endParaRPr sz="2400" b="1" dirty="0">
              <a:solidFill>
                <a:srgbClr val="FF9900"/>
              </a:solidFill>
            </a:endParaRPr>
          </a:p>
        </p:txBody>
      </p:sp>
    </p:spTree>
    <p:extLst>
      <p:ext uri="{BB962C8B-B14F-4D97-AF65-F5344CB8AC3E}">
        <p14:creationId xmlns:p14="http://schemas.microsoft.com/office/powerpoint/2010/main" val="8056572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stretch>
            <a:fillRect/>
          </a:stretch>
        </p:blipFill>
        <p:spPr>
          <a:xfrm>
            <a:off x="1703070" y="501998"/>
            <a:ext cx="8179384" cy="6123030"/>
          </a:xfrm>
          <a:prstGeom prst="rect">
            <a:avLst/>
          </a:prstGeom>
        </p:spPr>
      </p:pic>
    </p:spTree>
    <p:extLst>
      <p:ext uri="{BB962C8B-B14F-4D97-AF65-F5344CB8AC3E}">
        <p14:creationId xmlns:p14="http://schemas.microsoft.com/office/powerpoint/2010/main" val="13299811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Netflix OSS</a:t>
            </a:r>
            <a:endParaRPr lang="en-US" b="1" dirty="0">
              <a:solidFill>
                <a:srgbClr val="FFC000"/>
              </a:solidFill>
            </a:endParaRPr>
          </a:p>
        </p:txBody>
      </p:sp>
      <p:sp>
        <p:nvSpPr>
          <p:cNvPr id="3" name="Content Placeholder 2"/>
          <p:cNvSpPr>
            <a:spLocks noGrp="1"/>
          </p:cNvSpPr>
          <p:nvPr>
            <p:ph idx="1"/>
          </p:nvPr>
        </p:nvSpPr>
        <p:spPr/>
        <p:txBody>
          <a:bodyPr/>
          <a:lstStyle/>
          <a:p>
            <a:endParaRPr lang="en-US" b="1" cap="all" dirty="0" smtClean="0"/>
          </a:p>
          <a:p>
            <a:pPr marL="0" indent="0" algn="ctr">
              <a:buNone/>
            </a:pPr>
            <a:r>
              <a:rPr lang="en-US" b="1" cap="all" dirty="0" smtClean="0">
                <a:solidFill>
                  <a:srgbClr val="C00000"/>
                </a:solidFill>
              </a:rPr>
              <a:t>NETFLIX </a:t>
            </a:r>
            <a:r>
              <a:rPr lang="en-US" b="1" cap="all" dirty="0">
                <a:solidFill>
                  <a:srgbClr val="C00000"/>
                </a:solidFill>
              </a:rPr>
              <a:t>OSS</a:t>
            </a:r>
            <a:r>
              <a:rPr lang="en-US" b="1" cap="all" dirty="0"/>
              <a:t> PROVIDES GREAT TOOLS </a:t>
            </a:r>
            <a:r>
              <a:rPr lang="en-US" b="1" cap="all" dirty="0" smtClean="0"/>
              <a:t>FOR </a:t>
            </a:r>
            <a:r>
              <a:rPr lang="en-US" b="1" cap="all" dirty="0" smtClean="0">
                <a:solidFill>
                  <a:srgbClr val="C00000"/>
                </a:solidFill>
              </a:rPr>
              <a:t>MICROSERVICES</a:t>
            </a:r>
          </a:p>
          <a:p>
            <a:pPr marL="0" indent="0" algn="ctr">
              <a:buNone/>
            </a:pPr>
            <a:endParaRPr lang="en-US" b="1" cap="all" dirty="0">
              <a:solidFill>
                <a:srgbClr val="C00000"/>
              </a:solidFill>
            </a:endParaRPr>
          </a:p>
          <a:p>
            <a:pPr marL="0" indent="0" algn="ctr">
              <a:buNone/>
            </a:pPr>
            <a:endParaRPr lang="en-US" b="1" cap="all" dirty="0">
              <a:solidFill>
                <a:srgbClr val="C00000"/>
              </a:solidFill>
            </a:endParaRPr>
          </a:p>
          <a:p>
            <a:pPr algn="ctr"/>
            <a:r>
              <a:rPr lang="en-US" b="1" dirty="0">
                <a:solidFill>
                  <a:schemeClr val="accent2"/>
                </a:solidFill>
              </a:rPr>
              <a:t>Netflix OSS </a:t>
            </a:r>
            <a:r>
              <a:rPr lang="en-US" b="1" dirty="0" smtClean="0">
                <a:solidFill>
                  <a:schemeClr val="accent2"/>
                </a:solidFill>
              </a:rPr>
              <a:t>Gateway</a:t>
            </a:r>
          </a:p>
          <a:p>
            <a:pPr algn="ctr"/>
            <a:r>
              <a:rPr lang="en-US" b="1" dirty="0">
                <a:solidFill>
                  <a:schemeClr val="accent2"/>
                </a:solidFill>
              </a:rPr>
              <a:t>Netflix OSS Service registry</a:t>
            </a:r>
            <a:endParaRPr lang="en-US" dirty="0">
              <a:solidFill>
                <a:schemeClr val="accent2"/>
              </a:solidFill>
            </a:endParaRPr>
          </a:p>
        </p:txBody>
      </p:sp>
    </p:spTree>
    <p:extLst>
      <p:ext uri="{BB962C8B-B14F-4D97-AF65-F5344CB8AC3E}">
        <p14:creationId xmlns:p14="http://schemas.microsoft.com/office/powerpoint/2010/main" val="11575905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solidFill>
                  <a:srgbClr val="FFC000"/>
                </a:solidFill>
              </a:rPr>
              <a:t>Exercise: </a:t>
            </a:r>
            <a:r>
              <a:rPr lang="en-US" b="1" dirty="0" err="1">
                <a:solidFill>
                  <a:srgbClr val="FFC000"/>
                </a:solidFill>
              </a:rPr>
              <a:t>JHipster</a:t>
            </a:r>
            <a:r>
              <a:rPr lang="en-US" b="1" dirty="0">
                <a:solidFill>
                  <a:srgbClr val="FFC000"/>
                </a:solidFill>
              </a:rPr>
              <a:t> with a </a:t>
            </a:r>
            <a:r>
              <a:rPr lang="en-US" b="1" dirty="0" err="1">
                <a:solidFill>
                  <a:srgbClr val="FFC000"/>
                </a:solidFill>
              </a:rPr>
              <a:t>Microservice</a:t>
            </a:r>
            <a:r>
              <a:rPr lang="en-US" b="1" dirty="0">
                <a:solidFill>
                  <a:srgbClr val="FFC000"/>
                </a:solidFill>
              </a:rPr>
              <a:t> Architecture</a:t>
            </a:r>
            <a:br>
              <a:rPr lang="en-US" b="1" dirty="0">
                <a:solidFill>
                  <a:srgbClr val="FFC000"/>
                </a:solidFill>
              </a:rPr>
            </a:br>
            <a:endParaRPr lang="en-US" b="1" dirty="0">
              <a:solidFill>
                <a:srgbClr val="FFC000"/>
              </a:solidFill>
            </a:endParaRPr>
          </a:p>
        </p:txBody>
      </p:sp>
      <p:sp>
        <p:nvSpPr>
          <p:cNvPr id="3" name="Content Placeholder 2"/>
          <p:cNvSpPr>
            <a:spLocks noGrp="1"/>
          </p:cNvSpPr>
          <p:nvPr>
            <p:ph idx="1"/>
          </p:nvPr>
        </p:nvSpPr>
        <p:spPr/>
        <p:txBody>
          <a:bodyPr/>
          <a:lstStyle/>
          <a:p>
            <a:endParaRPr lang="en-US" b="1" dirty="0"/>
          </a:p>
        </p:txBody>
      </p:sp>
      <p:pic>
        <p:nvPicPr>
          <p:cNvPr id="4" name="Picture 3"/>
          <p:cNvPicPr>
            <a:picLocks noChangeAspect="1"/>
          </p:cNvPicPr>
          <p:nvPr/>
        </p:nvPicPr>
        <p:blipFill>
          <a:blip r:embed="rId3"/>
          <a:stretch>
            <a:fillRect/>
          </a:stretch>
        </p:blipFill>
        <p:spPr>
          <a:xfrm>
            <a:off x="2353640" y="1825625"/>
            <a:ext cx="6982629" cy="3953289"/>
          </a:xfrm>
          <a:prstGeom prst="rect">
            <a:avLst/>
          </a:prstGeom>
        </p:spPr>
      </p:pic>
    </p:spTree>
    <p:extLst>
      <p:ext uri="{BB962C8B-B14F-4D97-AF65-F5344CB8AC3E}">
        <p14:creationId xmlns:p14="http://schemas.microsoft.com/office/powerpoint/2010/main" val="3771169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What Is </a:t>
            </a:r>
            <a:r>
              <a:rPr lang="en-US" b="1" dirty="0" err="1">
                <a:solidFill>
                  <a:srgbClr val="FFC000"/>
                </a:solidFill>
              </a:rPr>
              <a:t>JHipster</a:t>
            </a:r>
            <a:r>
              <a:rPr lang="en-US" b="1" dirty="0">
                <a:solidFill>
                  <a:srgbClr val="FFC000"/>
                </a:solidFill>
              </a:rPr>
              <a:t>?</a:t>
            </a:r>
            <a:br>
              <a:rPr lang="en-US" b="1" dirty="0">
                <a:solidFill>
                  <a:srgbClr val="FFC000"/>
                </a:solidFill>
              </a:rPr>
            </a:br>
            <a:endParaRPr lang="en-US" dirty="0">
              <a:solidFill>
                <a:srgbClr val="FFC000"/>
              </a:solidFill>
            </a:endParaRPr>
          </a:p>
        </p:txBody>
      </p:sp>
      <p:pic>
        <p:nvPicPr>
          <p:cNvPr id="8" name="Content Placeholder 7"/>
          <p:cNvPicPr>
            <a:picLocks noGrp="1" noChangeAspect="1"/>
          </p:cNvPicPr>
          <p:nvPr>
            <p:ph idx="1"/>
          </p:nvPr>
        </p:nvPicPr>
        <p:blipFill>
          <a:blip r:embed="rId3"/>
          <a:stretch>
            <a:fillRect/>
          </a:stretch>
        </p:blipFill>
        <p:spPr>
          <a:xfrm>
            <a:off x="4470400" y="2274094"/>
            <a:ext cx="1834147" cy="1948781"/>
          </a:xfrm>
          <a:prstGeom prst="rect">
            <a:avLst/>
          </a:prstGeom>
        </p:spPr>
      </p:pic>
      <p:pic>
        <p:nvPicPr>
          <p:cNvPr id="6" name="Picture 5"/>
          <p:cNvPicPr>
            <a:picLocks noChangeAspect="1"/>
          </p:cNvPicPr>
          <p:nvPr/>
        </p:nvPicPr>
        <p:blipFill>
          <a:blip r:embed="rId4"/>
          <a:stretch>
            <a:fillRect/>
          </a:stretch>
        </p:blipFill>
        <p:spPr>
          <a:xfrm>
            <a:off x="1196474" y="2274094"/>
            <a:ext cx="2120900" cy="1905000"/>
          </a:xfrm>
          <a:prstGeom prst="rect">
            <a:avLst/>
          </a:prstGeom>
        </p:spPr>
      </p:pic>
      <p:sp>
        <p:nvSpPr>
          <p:cNvPr id="7" name="Rectangle 6"/>
          <p:cNvSpPr/>
          <p:nvPr/>
        </p:nvSpPr>
        <p:spPr>
          <a:xfrm>
            <a:off x="3701716" y="2954741"/>
            <a:ext cx="481855" cy="707886"/>
          </a:xfrm>
          <a:prstGeom prst="rect">
            <a:avLst/>
          </a:prstGeom>
        </p:spPr>
        <p:txBody>
          <a:bodyPr wrap="square">
            <a:spAutoFit/>
          </a:bodyPr>
          <a:lstStyle/>
          <a:p>
            <a:r>
              <a:rPr lang="mr-IN" sz="4000" b="0" i="0" dirty="0" smtClean="0">
                <a:solidFill>
                  <a:srgbClr val="C00000"/>
                </a:solidFill>
                <a:effectLst/>
                <a:latin typeface="FontAwesome" charset="0"/>
              </a:rPr>
              <a:t>+</a:t>
            </a:r>
            <a:endParaRPr lang="en-US" sz="4000" dirty="0">
              <a:solidFill>
                <a:srgbClr val="C00000"/>
              </a:solidFill>
            </a:endParaRPr>
          </a:p>
        </p:txBody>
      </p:sp>
      <p:sp>
        <p:nvSpPr>
          <p:cNvPr id="11" name="Rectangle 10"/>
          <p:cNvSpPr/>
          <p:nvPr/>
        </p:nvSpPr>
        <p:spPr>
          <a:xfrm>
            <a:off x="6591376" y="2894541"/>
            <a:ext cx="481855" cy="923330"/>
          </a:xfrm>
          <a:prstGeom prst="rect">
            <a:avLst/>
          </a:prstGeom>
        </p:spPr>
        <p:txBody>
          <a:bodyPr wrap="square">
            <a:spAutoFit/>
          </a:bodyPr>
          <a:lstStyle/>
          <a:p>
            <a:r>
              <a:rPr lang="nl-NL" sz="5400" b="1" dirty="0">
                <a:solidFill>
                  <a:srgbClr val="C00000"/>
                </a:solidFill>
                <a:latin typeface="FontAwesome" charset="0"/>
              </a:rPr>
              <a:t>/</a:t>
            </a:r>
            <a:endParaRPr lang="en-US" sz="5400" b="1" dirty="0">
              <a:solidFill>
                <a:srgbClr val="C00000"/>
              </a:solidFill>
            </a:endParaRPr>
          </a:p>
        </p:txBody>
      </p:sp>
      <p:pic>
        <p:nvPicPr>
          <p:cNvPr id="12" name="Picture 11"/>
          <p:cNvPicPr>
            <a:picLocks noChangeAspect="1"/>
          </p:cNvPicPr>
          <p:nvPr/>
        </p:nvPicPr>
        <p:blipFill>
          <a:blip r:embed="rId5"/>
          <a:stretch>
            <a:fillRect/>
          </a:stretch>
        </p:blipFill>
        <p:spPr>
          <a:xfrm>
            <a:off x="7073231" y="2293130"/>
            <a:ext cx="1887918" cy="1681427"/>
          </a:xfrm>
          <a:prstGeom prst="rect">
            <a:avLst/>
          </a:prstGeom>
        </p:spPr>
      </p:pic>
      <p:sp>
        <p:nvSpPr>
          <p:cNvPr id="13" name="TextBox 12"/>
          <p:cNvSpPr txBox="1"/>
          <p:nvPr/>
        </p:nvSpPr>
        <p:spPr>
          <a:xfrm>
            <a:off x="9005320" y="2624718"/>
            <a:ext cx="600406" cy="923330"/>
          </a:xfrm>
          <a:prstGeom prst="rect">
            <a:avLst/>
          </a:prstGeom>
          <a:noFill/>
        </p:spPr>
        <p:txBody>
          <a:bodyPr wrap="square" rtlCol="0">
            <a:spAutoFit/>
          </a:bodyPr>
          <a:lstStyle/>
          <a:p>
            <a:r>
              <a:rPr lang="en-US" sz="5400" dirty="0" smtClean="0">
                <a:solidFill>
                  <a:srgbClr val="C00000"/>
                </a:solidFill>
              </a:rPr>
              <a:t>=</a:t>
            </a:r>
            <a:endParaRPr lang="en-US" sz="5400" dirty="0">
              <a:solidFill>
                <a:srgbClr val="C00000"/>
              </a:solidFill>
            </a:endParaRPr>
          </a:p>
        </p:txBody>
      </p:sp>
      <p:pic>
        <p:nvPicPr>
          <p:cNvPr id="14" name="Picture 13"/>
          <p:cNvPicPr>
            <a:picLocks noChangeAspect="1"/>
          </p:cNvPicPr>
          <p:nvPr/>
        </p:nvPicPr>
        <p:blipFill>
          <a:blip r:embed="rId6"/>
          <a:stretch>
            <a:fillRect/>
          </a:stretch>
        </p:blipFill>
        <p:spPr>
          <a:xfrm>
            <a:off x="9729833" y="2126595"/>
            <a:ext cx="1655608" cy="2096280"/>
          </a:xfrm>
          <a:prstGeom prst="rect">
            <a:avLst/>
          </a:prstGeom>
        </p:spPr>
      </p:pic>
    </p:spTree>
    <p:extLst>
      <p:ext uri="{BB962C8B-B14F-4D97-AF65-F5344CB8AC3E}">
        <p14:creationId xmlns:p14="http://schemas.microsoft.com/office/powerpoint/2010/main" val="803457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Yeoman </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smtClean="0"/>
          </a:p>
          <a:p>
            <a:pPr marL="0" indent="0" algn="ctr">
              <a:buNone/>
            </a:pPr>
            <a:endParaRPr lang="en-US" b="1" cap="all" dirty="0" smtClean="0"/>
          </a:p>
          <a:p>
            <a:pPr marL="0" indent="0" algn="ctr">
              <a:buNone/>
            </a:pPr>
            <a:r>
              <a:rPr lang="en-US" b="1" cap="all" dirty="0" smtClean="0"/>
              <a:t>= Generator for </a:t>
            </a:r>
            <a:r>
              <a:rPr lang="en-US" b="1" cap="all" dirty="0" err="1" smtClean="0"/>
              <a:t>Jhipster</a:t>
            </a:r>
            <a:endParaRPr lang="en-US" dirty="0"/>
          </a:p>
        </p:txBody>
      </p:sp>
      <p:pic>
        <p:nvPicPr>
          <p:cNvPr id="4" name="Tijdelijke aanduiding voor inhoud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5559" y="2169595"/>
            <a:ext cx="2295525" cy="1990725"/>
          </a:xfrm>
          <a:prstGeom prst="rect">
            <a:avLst/>
          </a:prstGeom>
        </p:spPr>
      </p:pic>
    </p:spTree>
    <p:extLst>
      <p:ext uri="{BB962C8B-B14F-4D97-AF65-F5344CB8AC3E}">
        <p14:creationId xmlns:p14="http://schemas.microsoft.com/office/powerpoint/2010/main" val="1777411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Goal </a:t>
            </a:r>
            <a:r>
              <a:rPr lang="en-US" b="1" dirty="0" err="1" smtClean="0">
                <a:solidFill>
                  <a:srgbClr val="FFC000"/>
                </a:solidFill>
              </a:rPr>
              <a:t>JHipster</a:t>
            </a:r>
            <a:endParaRPr lang="en-US" b="1" dirty="0">
              <a:solidFill>
                <a:srgbClr val="FFC000"/>
              </a:solidFill>
            </a:endParaRPr>
          </a:p>
        </p:txBody>
      </p:sp>
      <p:sp>
        <p:nvSpPr>
          <p:cNvPr id="3" name="Content Placeholder 2"/>
          <p:cNvSpPr>
            <a:spLocks noGrp="1"/>
          </p:cNvSpPr>
          <p:nvPr>
            <p:ph idx="1"/>
          </p:nvPr>
        </p:nvSpPr>
        <p:spPr/>
        <p:txBody>
          <a:bodyPr/>
          <a:lstStyle/>
          <a:p>
            <a:pPr marL="0" indent="0">
              <a:buNone/>
            </a:pPr>
            <a:endParaRPr lang="en-US" dirty="0" smtClean="0"/>
          </a:p>
          <a:p>
            <a:pPr marL="0" indent="0" algn="ctr">
              <a:buNone/>
            </a:pPr>
            <a:r>
              <a:rPr lang="en-US" dirty="0" smtClean="0"/>
              <a:t>To </a:t>
            </a:r>
            <a:r>
              <a:rPr lang="en-US" dirty="0"/>
              <a:t>generate for you a complete </a:t>
            </a:r>
            <a:r>
              <a:rPr lang="en-US" dirty="0" smtClean="0"/>
              <a:t>Web </a:t>
            </a:r>
            <a:r>
              <a:rPr lang="en-US" dirty="0"/>
              <a:t>app or </a:t>
            </a:r>
            <a:r>
              <a:rPr lang="en-US" dirty="0" err="1" smtClean="0"/>
              <a:t>microservice</a:t>
            </a:r>
            <a:r>
              <a:rPr lang="en-US" dirty="0" smtClean="0"/>
              <a:t>, </a:t>
            </a:r>
            <a:r>
              <a:rPr lang="en-US" dirty="0"/>
              <a:t>unifying</a:t>
            </a:r>
            <a:r>
              <a:rPr lang="en-US" dirty="0" smtClean="0"/>
              <a:t>:</a:t>
            </a:r>
          </a:p>
          <a:p>
            <a:pPr marL="0" indent="0">
              <a:buNone/>
            </a:pPr>
            <a:endParaRPr lang="en-US" dirty="0" smtClean="0"/>
          </a:p>
          <a:p>
            <a:pPr algn="ctr"/>
            <a:r>
              <a:rPr lang="en-US" b="1" dirty="0" smtClean="0"/>
              <a:t>Frontend</a:t>
            </a:r>
            <a:r>
              <a:rPr lang="en-US" dirty="0" smtClean="0"/>
              <a:t>: </a:t>
            </a:r>
            <a:r>
              <a:rPr lang="en-US" dirty="0">
                <a:solidFill>
                  <a:srgbClr val="C00000"/>
                </a:solidFill>
              </a:rPr>
              <a:t>Angular</a:t>
            </a:r>
            <a:r>
              <a:rPr lang="en-US" dirty="0"/>
              <a:t>, </a:t>
            </a:r>
            <a:r>
              <a:rPr lang="en-US" dirty="0" smtClean="0">
                <a:solidFill>
                  <a:srgbClr val="00B0F0"/>
                </a:solidFill>
              </a:rPr>
              <a:t>React</a:t>
            </a:r>
          </a:p>
          <a:p>
            <a:pPr algn="ctr"/>
            <a:r>
              <a:rPr lang="en-US" b="1" dirty="0"/>
              <a:t>Backend</a:t>
            </a:r>
            <a:r>
              <a:rPr lang="en-US" dirty="0"/>
              <a:t>: </a:t>
            </a:r>
            <a:r>
              <a:rPr lang="en-US" b="1" dirty="0">
                <a:solidFill>
                  <a:srgbClr val="92D050"/>
                </a:solidFill>
              </a:rPr>
              <a:t>Spring Boot</a:t>
            </a:r>
          </a:p>
          <a:p>
            <a:pPr algn="ctr"/>
            <a:endParaRPr lang="en-US" dirty="0" smtClean="0"/>
          </a:p>
          <a:p>
            <a:endParaRPr lang="en-US" dirty="0"/>
          </a:p>
        </p:txBody>
      </p:sp>
    </p:spTree>
    <p:extLst>
      <p:ext uri="{BB962C8B-B14F-4D97-AF65-F5344CB8AC3E}">
        <p14:creationId xmlns:p14="http://schemas.microsoft.com/office/powerpoint/2010/main" val="621088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53" y="365125"/>
            <a:ext cx="9850293" cy="6059690"/>
          </a:xfrm>
        </p:spPr>
      </p:pic>
    </p:spTree>
    <p:extLst>
      <p:ext uri="{BB962C8B-B14F-4D97-AF65-F5344CB8AC3E}">
        <p14:creationId xmlns:p14="http://schemas.microsoft.com/office/powerpoint/2010/main" val="162311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solidFill>
                  <a:srgbClr val="FFC000"/>
                </a:solidFill>
              </a:rPr>
              <a:t>Webpack</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smtClean="0"/>
          </a:p>
          <a:p>
            <a:endParaRPr lang="en-US" dirty="0"/>
          </a:p>
          <a:p>
            <a:pPr marL="0" indent="0" algn="ctr">
              <a:buNone/>
            </a:pPr>
            <a:r>
              <a:rPr lang="en-US" b="1" cap="all" dirty="0" smtClean="0"/>
              <a:t>MODULE </a:t>
            </a:r>
            <a:r>
              <a:rPr lang="en-US" b="1" cap="all" dirty="0"/>
              <a:t>BUNDLER FOR </a:t>
            </a:r>
            <a:r>
              <a:rPr lang="en-US" b="1" cap="all" dirty="0" smtClean="0">
                <a:solidFill>
                  <a:srgbClr val="C00000"/>
                </a:solidFill>
              </a:rPr>
              <a:t>frontend</a:t>
            </a:r>
            <a:endParaRPr lang="en-US" b="1" cap="all" dirty="0">
              <a:solidFill>
                <a:srgbClr val="C00000"/>
              </a:solidFill>
            </a:endParaRPr>
          </a:p>
          <a:p>
            <a:pPr marL="0" indent="0" algn="ctr">
              <a:buNone/>
            </a:pPr>
            <a:endParaRPr lang="en-US" b="1" cap="all" dirty="0"/>
          </a:p>
          <a:p>
            <a:pPr marL="0" indent="0" algn="ctr">
              <a:buNone/>
            </a:pPr>
            <a:endParaRPr lang="en-US" dirty="0"/>
          </a:p>
        </p:txBody>
      </p:sp>
      <p:pic>
        <p:nvPicPr>
          <p:cNvPr id="4" name="Picture 3"/>
          <p:cNvPicPr>
            <a:picLocks noChangeAspect="1"/>
          </p:cNvPicPr>
          <p:nvPr/>
        </p:nvPicPr>
        <p:blipFill>
          <a:blip r:embed="rId3"/>
          <a:stretch>
            <a:fillRect/>
          </a:stretch>
        </p:blipFill>
        <p:spPr>
          <a:xfrm>
            <a:off x="1438438" y="2094017"/>
            <a:ext cx="1683830" cy="1907277"/>
          </a:xfrm>
          <a:prstGeom prst="rect">
            <a:avLst/>
          </a:prstGeom>
        </p:spPr>
      </p:pic>
    </p:spTree>
    <p:extLst>
      <p:ext uri="{BB962C8B-B14F-4D97-AF65-F5344CB8AC3E}">
        <p14:creationId xmlns:p14="http://schemas.microsoft.com/office/powerpoint/2010/main" val="1783558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3" name="Content Placeholder 5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80790" y="1524679"/>
            <a:ext cx="7076026" cy="5374114"/>
          </a:xfrm>
        </p:spPr>
      </p:pic>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789" y="7316"/>
            <a:ext cx="7076026" cy="1531662"/>
          </a:xfrm>
          <a:prstGeom prst="rect">
            <a:avLst/>
          </a:prstGeom>
        </p:spPr>
      </p:pic>
    </p:spTree>
    <p:extLst>
      <p:ext uri="{BB962C8B-B14F-4D97-AF65-F5344CB8AC3E}">
        <p14:creationId xmlns:p14="http://schemas.microsoft.com/office/powerpoint/2010/main" val="14350615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4678</TotalTime>
  <Words>748</Words>
  <Application>Microsoft Macintosh PowerPoint</Application>
  <PresentationFormat>Widescreen</PresentationFormat>
  <Paragraphs>198</Paragraphs>
  <Slides>34</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Calibri</vt:lpstr>
      <vt:lpstr>Calibri Light</vt:lpstr>
      <vt:lpstr>FontAwesome</vt:lpstr>
      <vt:lpstr>inherit</vt:lpstr>
      <vt:lpstr>Mangal</vt:lpstr>
      <vt:lpstr>Arial</vt:lpstr>
      <vt:lpstr>Office Theme</vt:lpstr>
      <vt:lpstr>PowerPoint Presentation</vt:lpstr>
      <vt:lpstr>PowerPoint Presentation</vt:lpstr>
      <vt:lpstr>Workshop</vt:lpstr>
      <vt:lpstr>What Is JHipster? </vt:lpstr>
      <vt:lpstr>Yeoman </vt:lpstr>
      <vt:lpstr>Goal JHipster</vt:lpstr>
      <vt:lpstr>PowerPoint Presentation</vt:lpstr>
      <vt:lpstr>Webpack</vt:lpstr>
      <vt:lpstr>PowerPoint Presentation</vt:lpstr>
      <vt:lpstr>Spring Boot</vt:lpstr>
      <vt:lpstr>Spring Security</vt:lpstr>
      <vt:lpstr>Spring MVC REST</vt:lpstr>
      <vt:lpstr>Maven / Gradle</vt:lpstr>
      <vt:lpstr>JPA</vt:lpstr>
      <vt:lpstr>PowerPoint Presentation</vt:lpstr>
      <vt:lpstr>EhCache / Hazelcast</vt:lpstr>
      <vt:lpstr>ELK stack</vt:lpstr>
      <vt:lpstr>PowerPoint Presentation</vt:lpstr>
      <vt:lpstr>PowerPoint Presentation</vt:lpstr>
      <vt:lpstr>Monolith</vt:lpstr>
      <vt:lpstr>Exercise: JHipster Quick Start</vt:lpstr>
      <vt:lpstr>Exercise:  Generate a Monolith</vt:lpstr>
      <vt:lpstr>What is generated?</vt:lpstr>
      <vt:lpstr>Exercise: Start the application </vt:lpstr>
      <vt:lpstr>PowerPoint Presentation</vt:lpstr>
      <vt:lpstr>PowerPoint Presentation</vt:lpstr>
      <vt:lpstr>PowerPoint Presentation</vt:lpstr>
      <vt:lpstr>PowerPoint Presentation</vt:lpstr>
      <vt:lpstr>Exercise: add an Entity</vt:lpstr>
      <vt:lpstr>PowerPoint Presentation</vt:lpstr>
      <vt:lpstr>PowerPoint Presentation</vt:lpstr>
      <vt:lpstr>PowerPoint Presentation</vt:lpstr>
      <vt:lpstr>Netflix OSS</vt:lpstr>
      <vt:lpstr>Exercise: JHipster with a Microservice Architecture </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Eijgermans, Peter</dc:creator>
  <cp:lastModifiedBy>Eijgermans, Peter</cp:lastModifiedBy>
  <cp:revision>62</cp:revision>
  <dcterms:created xsi:type="dcterms:W3CDTF">2018-05-11T15:34:20Z</dcterms:created>
  <dcterms:modified xsi:type="dcterms:W3CDTF">2018-05-15T22:23:35Z</dcterms:modified>
</cp:coreProperties>
</file>